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4"/>
    <p:sldMasterId id="2147483926" r:id="rId5"/>
  </p:sldMasterIdLst>
  <p:notesMasterIdLst>
    <p:notesMasterId r:id="rId31"/>
  </p:notesMasterIdLst>
  <p:sldIdLst>
    <p:sldId id="256" r:id="rId6"/>
    <p:sldId id="334" r:id="rId7"/>
    <p:sldId id="388" r:id="rId8"/>
    <p:sldId id="398" r:id="rId9"/>
    <p:sldId id="391" r:id="rId10"/>
    <p:sldId id="392" r:id="rId11"/>
    <p:sldId id="393" r:id="rId12"/>
    <p:sldId id="394" r:id="rId13"/>
    <p:sldId id="400" r:id="rId14"/>
    <p:sldId id="401" r:id="rId15"/>
    <p:sldId id="402" r:id="rId16"/>
    <p:sldId id="403" r:id="rId17"/>
    <p:sldId id="404" r:id="rId18"/>
    <p:sldId id="405" r:id="rId19"/>
    <p:sldId id="406" r:id="rId20"/>
    <p:sldId id="408" r:id="rId21"/>
    <p:sldId id="373" r:id="rId22"/>
    <p:sldId id="390" r:id="rId23"/>
    <p:sldId id="396" r:id="rId24"/>
    <p:sldId id="395" r:id="rId25"/>
    <p:sldId id="399" r:id="rId26"/>
    <p:sldId id="365" r:id="rId27"/>
    <p:sldId id="397" r:id="rId28"/>
    <p:sldId id="410" r:id="rId29"/>
    <p:sldId id="3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440D05-DF58-41A2-4FE1-B78C2CEF3654}" name="Neil Thompson" initials="NT" userId="S::nthompson@nationalfriendly.co.uk::58594bc1-26b3-4c99-9239-36aa7f05b0a7" providerId="AD"/>
  <p188:author id="{73BA3A3F-B78C-182E-59D4-0943D962EF75}" name="Bene Cook" initials="BC" userId="S::bcook@nationalfriendly.co.uk::ce970ef2-46a5-41fa-b0bd-6caec0a6f633" providerId="AD"/>
  <p188:author id="{F37AFFAD-511A-8C3B-1D40-B2D32B5B58CA}" name="Karen Stoddart" initials="KS" userId="S::kstoddart@nationalfriendly.co.uk::6ac07b7b-3e82-4550-9b7b-2d71d7fe398a" providerId="AD"/>
  <p188:author id="{3883EFF6-2AB0-6832-2E6D-25A8D1F4CA66}" name="William Bacon" initials="WB" userId="S::wbacon@nationalfriendly.co.uk::6b184552-1190-4aa8-9198-108ee8f156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8"/>
    <a:srgbClr val="ED1450"/>
    <a:srgbClr val="1F2B7D"/>
    <a:srgbClr val="7B0F63"/>
    <a:srgbClr val="0F696B"/>
    <a:srgbClr val="E5ECF0"/>
    <a:srgbClr val="A8228E"/>
    <a:srgbClr val="40B5B7"/>
    <a:srgbClr val="588D27"/>
    <a:srgbClr val="BD8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9091D-761B-26BA-7936-EAB7C02013DE}" v="13" dt="2025-05-12T14:54:19.378"/>
    <p1510:client id="{384A71DB-FB2A-9064-9663-878F44732223}" v="20" dt="2025-05-13T07:56:05.964"/>
    <p1510:client id="{6C0E6ADA-C0D5-F69D-CCAD-11E06D2DC37E}" v="1" dt="2025-05-13T09:40:36.184"/>
    <p1510:client id="{780EF643-A058-95E5-C878-17214B27755F}" v="114" dt="2025-05-12T14:09:33.147"/>
    <p1510:client id="{8A654BEA-9AE1-3D26-D744-D91F7ADA09F7}" v="35" dt="2025-05-13T07:40:47.457"/>
    <p1510:client id="{9F8FC32F-6A3B-0B2C-1CDC-5A0E25797BDA}" v="141" dt="2025-05-13T08:18:40.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8"/>
    <p:restoredTop sz="94692"/>
  </p:normalViewPr>
  <p:slideViewPr>
    <p:cSldViewPr snapToGrid="0">
      <p:cViewPr varScale="1">
        <p:scale>
          <a:sx n="87" d="100"/>
          <a:sy n="87" d="100"/>
        </p:scale>
        <p:origin x="200"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4970B-FF5D-4852-B4D1-6FF0DF34C9E5}"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3F656-5F93-489A-93F0-BDC0509ED5FD}" type="slidenum">
              <a:rPr lang="en-GB" smtClean="0"/>
              <a:t>‹#›</a:t>
            </a:fld>
            <a:endParaRPr lang="en-GB"/>
          </a:p>
        </p:txBody>
      </p:sp>
    </p:spTree>
    <p:extLst>
      <p:ext uri="{BB962C8B-B14F-4D97-AF65-F5344CB8AC3E}">
        <p14:creationId xmlns:p14="http://schemas.microsoft.com/office/powerpoint/2010/main" val="42563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3F656-5F93-489A-93F0-BDC0509ED5FD}" type="slidenum">
              <a:rPr lang="en-GB" smtClean="0"/>
              <a:t>1</a:t>
            </a:fld>
            <a:endParaRPr lang="en-GB"/>
          </a:p>
        </p:txBody>
      </p:sp>
    </p:spTree>
    <p:extLst>
      <p:ext uri="{BB962C8B-B14F-4D97-AF65-F5344CB8AC3E}">
        <p14:creationId xmlns:p14="http://schemas.microsoft.com/office/powerpoint/2010/main" val="174283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24AF-FEE9-8404-9036-F69A8F376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93580-B55C-DA74-4823-F3CE7D565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5B8C5-3E22-A652-2D95-08D9F9C0B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B0AEF8-EF15-3C12-6845-DADD548E0D04}"/>
              </a:ext>
            </a:extLst>
          </p:cNvPr>
          <p:cNvSpPr>
            <a:spLocks noGrp="1"/>
          </p:cNvSpPr>
          <p:nvPr>
            <p:ph type="sldNum" sz="quarter" idx="5"/>
          </p:nvPr>
        </p:nvSpPr>
        <p:spPr/>
        <p:txBody>
          <a:bodyPr/>
          <a:lstStyle/>
          <a:p>
            <a:fld id="{E8C3F656-5F93-489A-93F0-BDC0509ED5FD}" type="slidenum">
              <a:rPr lang="en-GB" smtClean="0"/>
              <a:t>10</a:t>
            </a:fld>
            <a:endParaRPr lang="en-GB"/>
          </a:p>
        </p:txBody>
      </p:sp>
    </p:spTree>
    <p:extLst>
      <p:ext uri="{BB962C8B-B14F-4D97-AF65-F5344CB8AC3E}">
        <p14:creationId xmlns:p14="http://schemas.microsoft.com/office/powerpoint/2010/main" val="425892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C06C4-5D31-160A-A975-553137ADF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015F6-16B3-12D8-902B-D6FD8B973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5B20D-71FE-258D-A8FC-F77630EA73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C9705A-09D9-FD5A-053C-B13648DB5814}"/>
              </a:ext>
            </a:extLst>
          </p:cNvPr>
          <p:cNvSpPr>
            <a:spLocks noGrp="1"/>
          </p:cNvSpPr>
          <p:nvPr>
            <p:ph type="sldNum" sz="quarter" idx="5"/>
          </p:nvPr>
        </p:nvSpPr>
        <p:spPr/>
        <p:txBody>
          <a:bodyPr/>
          <a:lstStyle/>
          <a:p>
            <a:fld id="{E8C3F656-5F93-489A-93F0-BDC0509ED5FD}" type="slidenum">
              <a:rPr lang="en-GB" smtClean="0"/>
              <a:t>11</a:t>
            </a:fld>
            <a:endParaRPr lang="en-GB"/>
          </a:p>
        </p:txBody>
      </p:sp>
    </p:spTree>
    <p:extLst>
      <p:ext uri="{BB962C8B-B14F-4D97-AF65-F5344CB8AC3E}">
        <p14:creationId xmlns:p14="http://schemas.microsoft.com/office/powerpoint/2010/main" val="19814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C455B-39F6-1A75-733D-2B9D0998B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E4FBD-6BA8-55DA-B2EC-E03CDE00A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8B331-C3DC-43B8-3F13-293152B562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3C4B78-D726-ED9F-DC9B-DE0287E29436}"/>
              </a:ext>
            </a:extLst>
          </p:cNvPr>
          <p:cNvSpPr>
            <a:spLocks noGrp="1"/>
          </p:cNvSpPr>
          <p:nvPr>
            <p:ph type="sldNum" sz="quarter" idx="5"/>
          </p:nvPr>
        </p:nvSpPr>
        <p:spPr/>
        <p:txBody>
          <a:bodyPr/>
          <a:lstStyle/>
          <a:p>
            <a:fld id="{E8C3F656-5F93-489A-93F0-BDC0509ED5FD}" type="slidenum">
              <a:rPr lang="en-GB" smtClean="0"/>
              <a:t>12</a:t>
            </a:fld>
            <a:endParaRPr lang="en-GB"/>
          </a:p>
        </p:txBody>
      </p:sp>
    </p:spTree>
    <p:extLst>
      <p:ext uri="{BB962C8B-B14F-4D97-AF65-F5344CB8AC3E}">
        <p14:creationId xmlns:p14="http://schemas.microsoft.com/office/powerpoint/2010/main" val="284615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2000">
              <a:solidFill>
                <a:srgbClr val="1F2B7D"/>
              </a:solidFill>
            </a:endParaRPr>
          </a:p>
          <a:p>
            <a:endParaRPr lang="en-US"/>
          </a:p>
        </p:txBody>
      </p:sp>
      <p:sp>
        <p:nvSpPr>
          <p:cNvPr id="4" name="Slide Number Placeholder 3"/>
          <p:cNvSpPr>
            <a:spLocks noGrp="1"/>
          </p:cNvSpPr>
          <p:nvPr>
            <p:ph type="sldNum" sz="quarter" idx="5"/>
          </p:nvPr>
        </p:nvSpPr>
        <p:spPr/>
        <p:txBody>
          <a:bodyPr/>
          <a:lstStyle/>
          <a:p>
            <a:fld id="{E8C3F656-5F93-489A-93F0-BDC0509ED5FD}" type="slidenum">
              <a:rPr lang="en-GB" smtClean="0"/>
              <a:t>17</a:t>
            </a:fld>
            <a:endParaRPr lang="en-GB"/>
          </a:p>
        </p:txBody>
      </p:sp>
    </p:spTree>
    <p:extLst>
      <p:ext uri="{BB962C8B-B14F-4D97-AF65-F5344CB8AC3E}">
        <p14:creationId xmlns:p14="http://schemas.microsoft.com/office/powerpoint/2010/main" val="16365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C3F656-5F93-489A-93F0-BDC0509ED5FD}" type="slidenum">
              <a:rPr lang="en-GB" smtClean="0"/>
              <a:t>18</a:t>
            </a:fld>
            <a:endParaRPr lang="en-GB"/>
          </a:p>
        </p:txBody>
      </p:sp>
    </p:spTree>
    <p:extLst>
      <p:ext uri="{BB962C8B-B14F-4D97-AF65-F5344CB8AC3E}">
        <p14:creationId xmlns:p14="http://schemas.microsoft.com/office/powerpoint/2010/main" val="221728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8D31-EF9D-3C9E-56E9-8A3EAF204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FE9C8-DE42-F51D-F91F-18E0C7E09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12136-AE5A-F82D-F0B3-A14C681E4B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FD4DF2-4FD1-6A62-1EB7-5A1B04CA7182}"/>
              </a:ext>
            </a:extLst>
          </p:cNvPr>
          <p:cNvSpPr>
            <a:spLocks noGrp="1"/>
          </p:cNvSpPr>
          <p:nvPr>
            <p:ph type="sldNum" sz="quarter" idx="5"/>
          </p:nvPr>
        </p:nvSpPr>
        <p:spPr/>
        <p:txBody>
          <a:bodyPr/>
          <a:lstStyle/>
          <a:p>
            <a:fld id="{E8C3F656-5F93-489A-93F0-BDC0509ED5FD}" type="slidenum">
              <a:rPr lang="en-GB" smtClean="0"/>
              <a:t>19</a:t>
            </a:fld>
            <a:endParaRPr lang="en-GB"/>
          </a:p>
        </p:txBody>
      </p:sp>
    </p:spTree>
    <p:extLst>
      <p:ext uri="{BB962C8B-B14F-4D97-AF65-F5344CB8AC3E}">
        <p14:creationId xmlns:p14="http://schemas.microsoft.com/office/powerpoint/2010/main" val="251289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302D-E918-63DF-A66B-D815C8FFD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ACC3E-5C11-11EC-4041-2D9027B09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E6C37-B870-1D2B-63EC-6B373EFA47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1DE3AE-D7CB-B85D-CC4B-658C3AE921BE}"/>
              </a:ext>
            </a:extLst>
          </p:cNvPr>
          <p:cNvSpPr>
            <a:spLocks noGrp="1"/>
          </p:cNvSpPr>
          <p:nvPr>
            <p:ph type="sldNum" sz="quarter" idx="5"/>
          </p:nvPr>
        </p:nvSpPr>
        <p:spPr/>
        <p:txBody>
          <a:bodyPr/>
          <a:lstStyle/>
          <a:p>
            <a:fld id="{E8C3F656-5F93-489A-93F0-BDC0509ED5FD}" type="slidenum">
              <a:rPr lang="en-GB" smtClean="0"/>
              <a:t>20</a:t>
            </a:fld>
            <a:endParaRPr lang="en-GB"/>
          </a:p>
        </p:txBody>
      </p:sp>
    </p:spTree>
    <p:extLst>
      <p:ext uri="{BB962C8B-B14F-4D97-AF65-F5344CB8AC3E}">
        <p14:creationId xmlns:p14="http://schemas.microsoft.com/office/powerpoint/2010/main" val="209086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73C3C-90BB-B170-8891-2AB3EA7E6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16656-F6D0-7AF4-A1A6-24E2510E8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C57B8-DF63-0C82-CAE6-99BEACFC14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BCF47C-E740-9348-CDA7-BA1C01A5E368}"/>
              </a:ext>
            </a:extLst>
          </p:cNvPr>
          <p:cNvSpPr>
            <a:spLocks noGrp="1"/>
          </p:cNvSpPr>
          <p:nvPr>
            <p:ph type="sldNum" sz="quarter" idx="5"/>
          </p:nvPr>
        </p:nvSpPr>
        <p:spPr/>
        <p:txBody>
          <a:bodyPr/>
          <a:lstStyle/>
          <a:p>
            <a:fld id="{E8C3F656-5F93-489A-93F0-BDC0509ED5FD}" type="slidenum">
              <a:rPr lang="en-GB" smtClean="0"/>
              <a:t>21</a:t>
            </a:fld>
            <a:endParaRPr lang="en-GB"/>
          </a:p>
        </p:txBody>
      </p:sp>
    </p:spTree>
    <p:extLst>
      <p:ext uri="{BB962C8B-B14F-4D97-AF65-F5344CB8AC3E}">
        <p14:creationId xmlns:p14="http://schemas.microsoft.com/office/powerpoint/2010/main" val="355032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 through </a:t>
            </a:r>
          </a:p>
        </p:txBody>
      </p:sp>
      <p:sp>
        <p:nvSpPr>
          <p:cNvPr id="4" name="Slide Number Placeholder 3"/>
          <p:cNvSpPr>
            <a:spLocks noGrp="1"/>
          </p:cNvSpPr>
          <p:nvPr>
            <p:ph type="sldNum" sz="quarter" idx="5"/>
          </p:nvPr>
        </p:nvSpPr>
        <p:spPr/>
        <p:txBody>
          <a:bodyPr/>
          <a:lstStyle/>
          <a:p>
            <a:fld id="{E8C3F656-5F93-489A-93F0-BDC0509ED5FD}" type="slidenum">
              <a:rPr lang="en-GB" smtClean="0"/>
              <a:t>22</a:t>
            </a:fld>
            <a:endParaRPr lang="en-GB"/>
          </a:p>
        </p:txBody>
      </p:sp>
    </p:spTree>
    <p:extLst>
      <p:ext uri="{BB962C8B-B14F-4D97-AF65-F5344CB8AC3E}">
        <p14:creationId xmlns:p14="http://schemas.microsoft.com/office/powerpoint/2010/main" val="237574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FDC1-E3AC-83B6-CF48-D6255C36C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12206-FD49-FF48-279B-4E4F1EA42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9F1D3-1E3F-B24A-8B6F-C91D435F34CC}"/>
              </a:ext>
            </a:extLst>
          </p:cNvPr>
          <p:cNvSpPr>
            <a:spLocks noGrp="1"/>
          </p:cNvSpPr>
          <p:nvPr>
            <p:ph type="body" idx="1"/>
          </p:nvPr>
        </p:nvSpPr>
        <p:spPr/>
        <p:txBody>
          <a:bodyPr/>
          <a:lstStyle/>
          <a:p>
            <a:r>
              <a:rPr lang="en-US"/>
              <a:t>Run through </a:t>
            </a:r>
          </a:p>
        </p:txBody>
      </p:sp>
      <p:sp>
        <p:nvSpPr>
          <p:cNvPr id="4" name="Slide Number Placeholder 3">
            <a:extLst>
              <a:ext uri="{FF2B5EF4-FFF2-40B4-BE49-F238E27FC236}">
                <a16:creationId xmlns:a16="http://schemas.microsoft.com/office/drawing/2014/main" id="{68F1A013-C53D-4D9B-C0F6-8D21DA15DD17}"/>
              </a:ext>
            </a:extLst>
          </p:cNvPr>
          <p:cNvSpPr>
            <a:spLocks noGrp="1"/>
          </p:cNvSpPr>
          <p:nvPr>
            <p:ph type="sldNum" sz="quarter" idx="5"/>
          </p:nvPr>
        </p:nvSpPr>
        <p:spPr/>
        <p:txBody>
          <a:bodyPr/>
          <a:lstStyle/>
          <a:p>
            <a:fld id="{E8C3F656-5F93-489A-93F0-BDC0509ED5FD}" type="slidenum">
              <a:rPr lang="en-GB" smtClean="0"/>
              <a:t>23</a:t>
            </a:fld>
            <a:endParaRPr lang="en-GB"/>
          </a:p>
        </p:txBody>
      </p:sp>
    </p:spTree>
    <p:extLst>
      <p:ext uri="{BB962C8B-B14F-4D97-AF65-F5344CB8AC3E}">
        <p14:creationId xmlns:p14="http://schemas.microsoft.com/office/powerpoint/2010/main" val="126440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8C3F656-5F93-489A-93F0-BDC0509ED5FD}" type="slidenum">
              <a:rPr lang="en-GB" smtClean="0"/>
              <a:t>2</a:t>
            </a:fld>
            <a:endParaRPr lang="en-GB"/>
          </a:p>
        </p:txBody>
      </p:sp>
    </p:spTree>
    <p:extLst>
      <p:ext uri="{BB962C8B-B14F-4D97-AF65-F5344CB8AC3E}">
        <p14:creationId xmlns:p14="http://schemas.microsoft.com/office/powerpoint/2010/main" val="399478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8D16C-0B50-F9A1-2548-A6E013B73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2213A-68BF-5503-2B97-A96DA8738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526B6-CDF8-AAA9-67AB-7F223C836F36}"/>
              </a:ext>
            </a:extLst>
          </p:cNvPr>
          <p:cNvSpPr>
            <a:spLocks noGrp="1"/>
          </p:cNvSpPr>
          <p:nvPr>
            <p:ph type="body" idx="1"/>
          </p:nvPr>
        </p:nvSpPr>
        <p:spPr/>
        <p:txBody>
          <a:bodyPr/>
          <a:lstStyle/>
          <a:p>
            <a:r>
              <a:rPr lang="en-US"/>
              <a:t>Run through </a:t>
            </a:r>
          </a:p>
        </p:txBody>
      </p:sp>
      <p:sp>
        <p:nvSpPr>
          <p:cNvPr id="4" name="Slide Number Placeholder 3">
            <a:extLst>
              <a:ext uri="{FF2B5EF4-FFF2-40B4-BE49-F238E27FC236}">
                <a16:creationId xmlns:a16="http://schemas.microsoft.com/office/drawing/2014/main" id="{A5BF09E0-01D5-6EF5-9AF6-EE17417C9A39}"/>
              </a:ext>
            </a:extLst>
          </p:cNvPr>
          <p:cNvSpPr>
            <a:spLocks noGrp="1"/>
          </p:cNvSpPr>
          <p:nvPr>
            <p:ph type="sldNum" sz="quarter" idx="5"/>
          </p:nvPr>
        </p:nvSpPr>
        <p:spPr/>
        <p:txBody>
          <a:bodyPr/>
          <a:lstStyle/>
          <a:p>
            <a:fld id="{E8C3F656-5F93-489A-93F0-BDC0509ED5FD}" type="slidenum">
              <a:rPr lang="en-GB" smtClean="0"/>
              <a:t>24</a:t>
            </a:fld>
            <a:endParaRPr lang="en-GB"/>
          </a:p>
        </p:txBody>
      </p:sp>
    </p:spTree>
    <p:extLst>
      <p:ext uri="{BB962C8B-B14F-4D97-AF65-F5344CB8AC3E}">
        <p14:creationId xmlns:p14="http://schemas.microsoft.com/office/powerpoint/2010/main" val="9085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GB"/>
          </a:p>
        </p:txBody>
      </p:sp>
      <p:sp>
        <p:nvSpPr>
          <p:cNvPr id="4" name="Slide Number Placeholder 3"/>
          <p:cNvSpPr>
            <a:spLocks noGrp="1"/>
          </p:cNvSpPr>
          <p:nvPr>
            <p:ph type="sldNum" sz="quarter" idx="5"/>
          </p:nvPr>
        </p:nvSpPr>
        <p:spPr/>
        <p:txBody>
          <a:bodyPr/>
          <a:lstStyle/>
          <a:p>
            <a:fld id="{7B24664B-9404-48EE-8AC5-4CCB6B4648BB}" type="slidenum">
              <a:rPr lang="en-GB" smtClean="0"/>
              <a:t>25</a:t>
            </a:fld>
            <a:endParaRPr lang="en-GB"/>
          </a:p>
        </p:txBody>
      </p:sp>
    </p:spTree>
    <p:extLst>
      <p:ext uri="{BB962C8B-B14F-4D97-AF65-F5344CB8AC3E}">
        <p14:creationId xmlns:p14="http://schemas.microsoft.com/office/powerpoint/2010/main" val="381211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063AB-447E-3A15-28BF-84D2DCBF9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295E5-EEE1-0A7F-F5FC-DC5097D6C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8503C-6138-9766-C488-F944662FE3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53F22A-E090-D4FA-28E6-C72CDE565B25}"/>
              </a:ext>
            </a:extLst>
          </p:cNvPr>
          <p:cNvSpPr>
            <a:spLocks noGrp="1"/>
          </p:cNvSpPr>
          <p:nvPr>
            <p:ph type="sldNum" sz="quarter" idx="5"/>
          </p:nvPr>
        </p:nvSpPr>
        <p:spPr/>
        <p:txBody>
          <a:bodyPr/>
          <a:lstStyle/>
          <a:p>
            <a:fld id="{E8C3F656-5F93-489A-93F0-BDC0509ED5FD}" type="slidenum">
              <a:rPr lang="en-GB" smtClean="0"/>
              <a:t>3</a:t>
            </a:fld>
            <a:endParaRPr lang="en-GB"/>
          </a:p>
        </p:txBody>
      </p:sp>
    </p:spTree>
    <p:extLst>
      <p:ext uri="{BB962C8B-B14F-4D97-AF65-F5344CB8AC3E}">
        <p14:creationId xmlns:p14="http://schemas.microsoft.com/office/powerpoint/2010/main" val="199491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EF64-9DFB-34C0-6AA9-A66655D34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C1884-A5BD-67C8-C1F5-7BDB036D6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47439-3E38-3CC2-B319-0E9EEDB7FC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F0A56-7224-88EA-2EEA-81927BA45783}"/>
              </a:ext>
            </a:extLst>
          </p:cNvPr>
          <p:cNvSpPr>
            <a:spLocks noGrp="1"/>
          </p:cNvSpPr>
          <p:nvPr>
            <p:ph type="sldNum" sz="quarter" idx="5"/>
          </p:nvPr>
        </p:nvSpPr>
        <p:spPr/>
        <p:txBody>
          <a:bodyPr/>
          <a:lstStyle/>
          <a:p>
            <a:fld id="{E8C3F656-5F93-489A-93F0-BDC0509ED5FD}" type="slidenum">
              <a:rPr lang="en-GB" smtClean="0"/>
              <a:t>4</a:t>
            </a:fld>
            <a:endParaRPr lang="en-GB"/>
          </a:p>
        </p:txBody>
      </p:sp>
    </p:spTree>
    <p:extLst>
      <p:ext uri="{BB962C8B-B14F-4D97-AF65-F5344CB8AC3E}">
        <p14:creationId xmlns:p14="http://schemas.microsoft.com/office/powerpoint/2010/main" val="97771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8DF2-0A4A-87AB-3919-0C79707D4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9E1BF-BCC2-26F5-EA63-BCC493AB3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C8F0E-102D-3BCF-A5AA-A0BDD790B5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7EA58F-664B-FD7A-9CD9-5BEC1E3E2DCD}"/>
              </a:ext>
            </a:extLst>
          </p:cNvPr>
          <p:cNvSpPr>
            <a:spLocks noGrp="1"/>
          </p:cNvSpPr>
          <p:nvPr>
            <p:ph type="sldNum" sz="quarter" idx="5"/>
          </p:nvPr>
        </p:nvSpPr>
        <p:spPr/>
        <p:txBody>
          <a:bodyPr/>
          <a:lstStyle/>
          <a:p>
            <a:fld id="{E8C3F656-5F93-489A-93F0-BDC0509ED5FD}" type="slidenum">
              <a:rPr lang="en-GB" smtClean="0"/>
              <a:t>5</a:t>
            </a:fld>
            <a:endParaRPr lang="en-GB"/>
          </a:p>
        </p:txBody>
      </p:sp>
    </p:spTree>
    <p:extLst>
      <p:ext uri="{BB962C8B-B14F-4D97-AF65-F5344CB8AC3E}">
        <p14:creationId xmlns:p14="http://schemas.microsoft.com/office/powerpoint/2010/main" val="83607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96998-3F99-5EBE-78FD-40DD93E1F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8BC1A-9C1D-7D39-C09B-205D532CC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8E3A7-D66C-9ECD-FC14-C5C7E9B7DE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E37A9-D586-75EE-A04C-E86ED92EB402}"/>
              </a:ext>
            </a:extLst>
          </p:cNvPr>
          <p:cNvSpPr>
            <a:spLocks noGrp="1"/>
          </p:cNvSpPr>
          <p:nvPr>
            <p:ph type="sldNum" sz="quarter" idx="5"/>
          </p:nvPr>
        </p:nvSpPr>
        <p:spPr/>
        <p:txBody>
          <a:bodyPr/>
          <a:lstStyle/>
          <a:p>
            <a:fld id="{E8C3F656-5F93-489A-93F0-BDC0509ED5FD}" type="slidenum">
              <a:rPr lang="en-GB" smtClean="0"/>
              <a:t>6</a:t>
            </a:fld>
            <a:endParaRPr lang="en-GB"/>
          </a:p>
        </p:txBody>
      </p:sp>
    </p:spTree>
    <p:extLst>
      <p:ext uri="{BB962C8B-B14F-4D97-AF65-F5344CB8AC3E}">
        <p14:creationId xmlns:p14="http://schemas.microsoft.com/office/powerpoint/2010/main" val="174213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24E86-A90B-EEE8-A13A-B41C4A786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7102B-BB3B-4160-8BD7-8A042F909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84974-BAB5-A4CE-A2AA-1164CC6162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3CF064-C756-D3BD-12CF-FF7DF1117DAC}"/>
              </a:ext>
            </a:extLst>
          </p:cNvPr>
          <p:cNvSpPr>
            <a:spLocks noGrp="1"/>
          </p:cNvSpPr>
          <p:nvPr>
            <p:ph type="sldNum" sz="quarter" idx="5"/>
          </p:nvPr>
        </p:nvSpPr>
        <p:spPr/>
        <p:txBody>
          <a:bodyPr/>
          <a:lstStyle/>
          <a:p>
            <a:fld id="{E8C3F656-5F93-489A-93F0-BDC0509ED5FD}" type="slidenum">
              <a:rPr lang="en-GB" smtClean="0"/>
              <a:t>7</a:t>
            </a:fld>
            <a:endParaRPr lang="en-GB"/>
          </a:p>
        </p:txBody>
      </p:sp>
    </p:spTree>
    <p:extLst>
      <p:ext uri="{BB962C8B-B14F-4D97-AF65-F5344CB8AC3E}">
        <p14:creationId xmlns:p14="http://schemas.microsoft.com/office/powerpoint/2010/main" val="63768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8247F-8AB6-A012-E76A-F87860338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980A6-3A0F-D28C-D5CF-BC19D783D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ADE3D-3E39-A527-0483-98C968064F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A912B8-F91F-183A-A981-A0ED04B3A0C3}"/>
              </a:ext>
            </a:extLst>
          </p:cNvPr>
          <p:cNvSpPr>
            <a:spLocks noGrp="1"/>
          </p:cNvSpPr>
          <p:nvPr>
            <p:ph type="sldNum" sz="quarter" idx="5"/>
          </p:nvPr>
        </p:nvSpPr>
        <p:spPr/>
        <p:txBody>
          <a:bodyPr/>
          <a:lstStyle/>
          <a:p>
            <a:fld id="{E8C3F656-5F93-489A-93F0-BDC0509ED5FD}" type="slidenum">
              <a:rPr lang="en-GB" smtClean="0"/>
              <a:t>8</a:t>
            </a:fld>
            <a:endParaRPr lang="en-GB"/>
          </a:p>
        </p:txBody>
      </p:sp>
    </p:spTree>
    <p:extLst>
      <p:ext uri="{BB962C8B-B14F-4D97-AF65-F5344CB8AC3E}">
        <p14:creationId xmlns:p14="http://schemas.microsoft.com/office/powerpoint/2010/main" val="374367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F10FE-A1E3-25ED-0179-1CCBE42E9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5C2EE-6441-ED52-C4C6-AD21EA6AA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AB4BB-71F0-601F-6312-635C368853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135D29-5283-DE25-F69A-DB55818E784B}"/>
              </a:ext>
            </a:extLst>
          </p:cNvPr>
          <p:cNvSpPr>
            <a:spLocks noGrp="1"/>
          </p:cNvSpPr>
          <p:nvPr>
            <p:ph type="sldNum" sz="quarter" idx="5"/>
          </p:nvPr>
        </p:nvSpPr>
        <p:spPr/>
        <p:txBody>
          <a:bodyPr/>
          <a:lstStyle/>
          <a:p>
            <a:fld id="{E8C3F656-5F93-489A-93F0-BDC0509ED5FD}" type="slidenum">
              <a:rPr lang="en-GB" smtClean="0"/>
              <a:t>9</a:t>
            </a:fld>
            <a:endParaRPr lang="en-GB"/>
          </a:p>
        </p:txBody>
      </p:sp>
    </p:spTree>
    <p:extLst>
      <p:ext uri="{BB962C8B-B14F-4D97-AF65-F5344CB8AC3E}">
        <p14:creationId xmlns:p14="http://schemas.microsoft.com/office/powerpoint/2010/main" val="3164564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590076"/>
            <a:ext cx="8144134" cy="1660331"/>
          </a:xfrm>
        </p:spPr>
        <p:txBody>
          <a:bodyPr anchor="ctr">
            <a:noAutofit/>
          </a:bodyPr>
          <a:lstStyle>
            <a:lvl1pPr algn="l">
              <a:defRPr sz="54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680321" y="4394041"/>
            <a:ext cx="8144134" cy="11176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
        <p:nvSpPr>
          <p:cNvPr id="4" name="Date Placeholder 3"/>
          <p:cNvSpPr>
            <a:spLocks noGrp="1"/>
          </p:cNvSpPr>
          <p:nvPr>
            <p:ph type="dt" sz="half" idx="10"/>
          </p:nvPr>
        </p:nvSpPr>
        <p:spPr/>
        <p:txBody>
          <a:bodyPr/>
          <a:lstStyle/>
          <a:p>
            <a:fld id="{78ABE3C1-DBE1-495D-B57B-2849774B866A}" type="datetimeFigureOut">
              <a:rPr lang="en-US" smtClean="0"/>
              <a:t>6/27/25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127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68333" y="920448"/>
            <a:ext cx="5425849" cy="5015738"/>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920447"/>
            <a:ext cx="3876256" cy="501574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6/27/25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a:extLst>
              <a:ext uri="{FF2B5EF4-FFF2-40B4-BE49-F238E27FC236}">
                <a16:creationId xmlns:a16="http://schemas.microsoft.com/office/drawing/2014/main" id="{9DA7B5AB-2B4C-4A20-9DCB-8E6DD64FB9DE}"/>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254430CC-1AF5-4DAD-B5B5-42E8A7B37C37}"/>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31CBB1CA-A6B0-42CD-8B1D-DE86AE19B1AF}"/>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1" name="Picture 20" descr="HD-ShadowLong.png">
            <a:extLst>
              <a:ext uri="{FF2B5EF4-FFF2-40B4-BE49-F238E27FC236}">
                <a16:creationId xmlns:a16="http://schemas.microsoft.com/office/drawing/2014/main" id="{15042EC9-AA66-4DDD-8CBB-9DFF34DBAA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2" name="Picture 21" descr="HD-ShadowShort.png">
            <a:extLst>
              <a:ext uri="{FF2B5EF4-FFF2-40B4-BE49-F238E27FC236}">
                <a16:creationId xmlns:a16="http://schemas.microsoft.com/office/drawing/2014/main" id="{BA2028BF-01C2-4242-8CBA-EE342DE214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D1E039D1-DDB8-4BF0-B50A-AA96A911D52C}"/>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35795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0322" y="609597"/>
            <a:ext cx="11267434" cy="4683647"/>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7550981" y="6268853"/>
            <a:ext cx="2743200" cy="365125"/>
          </a:xfrm>
        </p:spPr>
        <p:txBody>
          <a:bodyPr/>
          <a:lstStyle/>
          <a:p>
            <a:fld id="{446C117F-5CCF-4837-BE5F-2B92066CAFAF}" type="datetimeFigureOut">
              <a:rPr lang="en-US" smtClean="0"/>
              <a:t>6/27/25</a:t>
            </a:fld>
            <a:endParaRPr lang="en-US"/>
          </a:p>
        </p:txBody>
      </p:sp>
      <p:sp>
        <p:nvSpPr>
          <p:cNvPr id="6" name="Footer Placeholder 5"/>
          <p:cNvSpPr>
            <a:spLocks noGrp="1"/>
          </p:cNvSpPr>
          <p:nvPr>
            <p:ph type="ftr" sz="quarter" idx="11"/>
          </p:nvPr>
        </p:nvSpPr>
        <p:spPr>
          <a:xfrm>
            <a:off x="680321" y="6268854"/>
            <a:ext cx="6870660" cy="365125"/>
          </a:xfrm>
        </p:spPr>
        <p:txBody>
          <a:bodyPr/>
          <a:lstStyle/>
          <a:p>
            <a:endParaRPr lang="en-US"/>
          </a:p>
        </p:txBody>
      </p:sp>
      <p:sp>
        <p:nvSpPr>
          <p:cNvPr id="14" name="Rectangle 13">
            <a:extLst>
              <a:ext uri="{FF2B5EF4-FFF2-40B4-BE49-F238E27FC236}">
                <a16:creationId xmlns:a16="http://schemas.microsoft.com/office/drawing/2014/main" id="{4D838747-ABCC-412B-ABEB-EF1BD1B70D60}"/>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66AC37C7-FC07-41B6-AFA1-0A5853A62E42}"/>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73BA0776-6711-4FEC-A00C-419EF90F2C1E}"/>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0" name="Picture 19" descr="HD-ShadowLong.png">
            <a:extLst>
              <a:ext uri="{FF2B5EF4-FFF2-40B4-BE49-F238E27FC236}">
                <a16:creationId xmlns:a16="http://schemas.microsoft.com/office/drawing/2014/main" id="{346FA7E3-B04C-41A8-A36A-4B3FD8DBB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1" name="Picture 20" descr="HD-ShadowShort.png">
            <a:extLst>
              <a:ext uri="{FF2B5EF4-FFF2-40B4-BE49-F238E27FC236}">
                <a16:creationId xmlns:a16="http://schemas.microsoft.com/office/drawing/2014/main" id="{D47E9861-3158-4C52-8ACF-E6FFF814EA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2" name="Text Placeholder 22">
            <a:extLst>
              <a:ext uri="{FF2B5EF4-FFF2-40B4-BE49-F238E27FC236}">
                <a16:creationId xmlns:a16="http://schemas.microsoft.com/office/drawing/2014/main" id="{69DF0C8A-B222-44BD-9D70-2D19C6BE7D6F}"/>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30090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1" y="609596"/>
            <a:ext cx="10923099" cy="4574105"/>
          </a:xfrm>
        </p:spPr>
        <p:txBody>
          <a:bodyPr anchor="ctr"/>
          <a:lstStyle>
            <a:lvl1pPr>
              <a:defRPr sz="3200"/>
            </a:lvl1pPr>
          </a:lstStyle>
          <a:p>
            <a:r>
              <a:rPr lang="en-US"/>
              <a:t>Click to edit text</a:t>
            </a:r>
          </a:p>
        </p:txBody>
      </p:sp>
      <p:sp>
        <p:nvSpPr>
          <p:cNvPr id="13" name="Date Placeholder 4">
            <a:extLst>
              <a:ext uri="{FF2B5EF4-FFF2-40B4-BE49-F238E27FC236}">
                <a16:creationId xmlns:a16="http://schemas.microsoft.com/office/drawing/2014/main" id="{6DAC31E1-BA24-46EC-B9B2-B7D07B9FDB49}"/>
              </a:ext>
            </a:extLst>
          </p:cNvPr>
          <p:cNvSpPr>
            <a:spLocks noGrp="1"/>
          </p:cNvSpPr>
          <p:nvPr>
            <p:ph type="dt" sz="half" idx="10"/>
          </p:nvPr>
        </p:nvSpPr>
        <p:spPr>
          <a:xfrm>
            <a:off x="7550981" y="6056907"/>
            <a:ext cx="2743200" cy="365125"/>
          </a:xfrm>
        </p:spPr>
        <p:txBody>
          <a:bodyPr/>
          <a:lstStyle/>
          <a:p>
            <a:fld id="{446C117F-5CCF-4837-BE5F-2B92066CAFAF}" type="datetimeFigureOut">
              <a:rPr lang="en-US" smtClean="0"/>
              <a:t>6/27/25</a:t>
            </a:fld>
            <a:endParaRPr lang="en-US"/>
          </a:p>
        </p:txBody>
      </p:sp>
      <p:sp>
        <p:nvSpPr>
          <p:cNvPr id="14" name="Footer Placeholder 5">
            <a:extLst>
              <a:ext uri="{FF2B5EF4-FFF2-40B4-BE49-F238E27FC236}">
                <a16:creationId xmlns:a16="http://schemas.microsoft.com/office/drawing/2014/main" id="{D539335F-8DBC-4790-BEAA-C84467D24175}"/>
              </a:ext>
            </a:extLst>
          </p:cNvPr>
          <p:cNvSpPr>
            <a:spLocks noGrp="1"/>
          </p:cNvSpPr>
          <p:nvPr>
            <p:ph type="ftr" sz="quarter" idx="11"/>
          </p:nvPr>
        </p:nvSpPr>
        <p:spPr>
          <a:xfrm>
            <a:off x="680321" y="6056908"/>
            <a:ext cx="6870660" cy="365125"/>
          </a:xfrm>
        </p:spPr>
        <p:txBody>
          <a:bodyPr/>
          <a:lstStyle/>
          <a:p>
            <a:endParaRPr lang="en-US"/>
          </a:p>
        </p:txBody>
      </p:sp>
      <p:sp>
        <p:nvSpPr>
          <p:cNvPr id="25" name="Rectangle 24">
            <a:extLst>
              <a:ext uri="{FF2B5EF4-FFF2-40B4-BE49-F238E27FC236}">
                <a16:creationId xmlns:a16="http://schemas.microsoft.com/office/drawing/2014/main" id="{FF4987D4-36E6-413D-94B8-B031F6C1A7AC}"/>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6" name="Rectangle 25">
            <a:extLst>
              <a:ext uri="{FF2B5EF4-FFF2-40B4-BE49-F238E27FC236}">
                <a16:creationId xmlns:a16="http://schemas.microsoft.com/office/drawing/2014/main" id="{FB3FB036-9352-4274-99EC-6F308934BA3C}"/>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275736B6-58ED-464E-9C2C-21F66FD6CE1A}"/>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8" name="Picture 27" descr="HD-ShadowLong.png">
            <a:extLst>
              <a:ext uri="{FF2B5EF4-FFF2-40B4-BE49-F238E27FC236}">
                <a16:creationId xmlns:a16="http://schemas.microsoft.com/office/drawing/2014/main" id="{8777D40B-ECCA-4093-93E8-87E7CEC598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9" name="Picture 28" descr="HD-ShadowShort.png">
            <a:extLst>
              <a:ext uri="{FF2B5EF4-FFF2-40B4-BE49-F238E27FC236}">
                <a16:creationId xmlns:a16="http://schemas.microsoft.com/office/drawing/2014/main" id="{6ED79F3F-E5DA-4DDE-A8F2-2205387F56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30" name="Text Placeholder 22">
            <a:extLst>
              <a:ext uri="{FF2B5EF4-FFF2-40B4-BE49-F238E27FC236}">
                <a16:creationId xmlns:a16="http://schemas.microsoft.com/office/drawing/2014/main" id="{32782BD1-43CF-48D2-8A53-0A18C84D008F}"/>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41812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6325" y="872056"/>
            <a:ext cx="8718877" cy="3036061"/>
          </a:xfrm>
        </p:spPr>
        <p:txBody>
          <a:bodyPr anchor="ctr"/>
          <a:lstStyle>
            <a:lvl1pPr>
              <a:defRPr sz="3200">
                <a:latin typeface="Calibri" panose="020F0502020204030204" pitchFamily="34" charset="0"/>
                <a:cs typeface="Calibri" panose="020F0502020204030204" pitchFamily="34" charset="0"/>
              </a:defRPr>
            </a:lvl1pPr>
          </a:lstStyle>
          <a:p>
            <a:r>
              <a:rPr lang="en-US"/>
              <a:t>Click to edit quote</a:t>
            </a:r>
          </a:p>
        </p:txBody>
      </p:sp>
      <p:sp>
        <p:nvSpPr>
          <p:cNvPr id="12" name="Text Placeholder 3"/>
          <p:cNvSpPr>
            <a:spLocks noGrp="1"/>
          </p:cNvSpPr>
          <p:nvPr>
            <p:ph type="body" sz="half" idx="13" hasCustomPrompt="1"/>
          </p:nvPr>
        </p:nvSpPr>
        <p:spPr>
          <a:xfrm>
            <a:off x="1370757" y="3915837"/>
            <a:ext cx="8156579" cy="548968"/>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6" name="TextBox 15"/>
          <p:cNvSpPr txBox="1"/>
          <p:nvPr/>
        </p:nvSpPr>
        <p:spPr>
          <a:xfrm>
            <a:off x="552041" y="101057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31278" y="329598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
        <p:nvSpPr>
          <p:cNvPr id="19" name="Date Placeholder 4">
            <a:extLst>
              <a:ext uri="{FF2B5EF4-FFF2-40B4-BE49-F238E27FC236}">
                <a16:creationId xmlns:a16="http://schemas.microsoft.com/office/drawing/2014/main" id="{850583B9-1B6A-4CF2-A963-32F66832BAE8}"/>
              </a:ext>
            </a:extLst>
          </p:cNvPr>
          <p:cNvSpPr>
            <a:spLocks noGrp="1"/>
          </p:cNvSpPr>
          <p:nvPr>
            <p:ph type="dt" sz="half" idx="10"/>
          </p:nvPr>
        </p:nvSpPr>
        <p:spPr>
          <a:xfrm>
            <a:off x="7550981" y="6202244"/>
            <a:ext cx="2743200" cy="365125"/>
          </a:xfrm>
        </p:spPr>
        <p:txBody>
          <a:bodyPr/>
          <a:lstStyle>
            <a:lvl1pPr>
              <a:defRPr>
                <a:latin typeface="Calibri" panose="020F0502020204030204" pitchFamily="34" charset="0"/>
                <a:cs typeface="Calibri" panose="020F0502020204030204" pitchFamily="34" charset="0"/>
              </a:defRPr>
            </a:lvl1pPr>
          </a:lstStyle>
          <a:p>
            <a:fld id="{446C117F-5CCF-4837-BE5F-2B92066CAFAF}" type="datetimeFigureOut">
              <a:rPr lang="en-US" smtClean="0"/>
              <a:pPr/>
              <a:t>6/27/25</a:t>
            </a:fld>
            <a:endParaRPr lang="en-US"/>
          </a:p>
        </p:txBody>
      </p:sp>
      <p:sp>
        <p:nvSpPr>
          <p:cNvPr id="20" name="Footer Placeholder 5">
            <a:extLst>
              <a:ext uri="{FF2B5EF4-FFF2-40B4-BE49-F238E27FC236}">
                <a16:creationId xmlns:a16="http://schemas.microsoft.com/office/drawing/2014/main" id="{D29BEE99-6748-4BFD-A989-6EB1869D3199}"/>
              </a:ext>
            </a:extLst>
          </p:cNvPr>
          <p:cNvSpPr>
            <a:spLocks noGrp="1"/>
          </p:cNvSpPr>
          <p:nvPr>
            <p:ph type="ftr" sz="quarter" idx="11"/>
          </p:nvPr>
        </p:nvSpPr>
        <p:spPr>
          <a:xfrm>
            <a:off x="680321" y="6202245"/>
            <a:ext cx="6870660" cy="365125"/>
          </a:xfr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4" name="Rectangle 13">
            <a:extLst>
              <a:ext uri="{FF2B5EF4-FFF2-40B4-BE49-F238E27FC236}">
                <a16:creationId xmlns:a16="http://schemas.microsoft.com/office/drawing/2014/main" id="{6F1F5DFE-C75B-43C1-9EC9-96ACD0453A1F}"/>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5" name="Rectangle 14">
            <a:extLst>
              <a:ext uri="{FF2B5EF4-FFF2-40B4-BE49-F238E27FC236}">
                <a16:creationId xmlns:a16="http://schemas.microsoft.com/office/drawing/2014/main" id="{8ABFC00B-5C77-411D-9CD5-A0BC73F38510}"/>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A9E626F9-C263-4CB2-B6D3-1D7F89884176}"/>
              </a:ext>
            </a:extLst>
          </p:cNvPr>
          <p:cNvPicPr>
            <a:picLocks noChangeAspect="1"/>
          </p:cNvPicPr>
          <p:nvPr userDrawn="1"/>
        </p:nvPicPr>
        <p:blipFill>
          <a:blip r:embed="rId2"/>
          <a:stretch>
            <a:fillRect/>
          </a:stretch>
        </p:blipFill>
        <p:spPr>
          <a:xfrm>
            <a:off x="10832861" y="5472939"/>
            <a:ext cx="1229579" cy="582940"/>
          </a:xfrm>
          <a:prstGeom prst="rect">
            <a:avLst/>
          </a:prstGeom>
        </p:spPr>
      </p:pic>
      <p:pic>
        <p:nvPicPr>
          <p:cNvPr id="26" name="Picture 25" descr="HD-ShadowLong.png">
            <a:extLst>
              <a:ext uri="{FF2B5EF4-FFF2-40B4-BE49-F238E27FC236}">
                <a16:creationId xmlns:a16="http://schemas.microsoft.com/office/drawing/2014/main" id="{B6B6EF2B-E866-41E2-BDC2-9C780FF3D1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7" name="Picture 26" descr="HD-ShadowShort.png">
            <a:extLst>
              <a:ext uri="{FF2B5EF4-FFF2-40B4-BE49-F238E27FC236}">
                <a16:creationId xmlns:a16="http://schemas.microsoft.com/office/drawing/2014/main" id="{C56FD33E-F4E5-4397-A204-AB1963F524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8" name="Text Placeholder 22">
            <a:extLst>
              <a:ext uri="{FF2B5EF4-FFF2-40B4-BE49-F238E27FC236}">
                <a16:creationId xmlns:a16="http://schemas.microsoft.com/office/drawing/2014/main" id="{15E93E62-B817-43C3-B40F-2410499AC062}"/>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181946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sp>
        <p:nvSpPr>
          <p:cNvPr id="14" name="Date Placeholder 4">
            <a:extLst>
              <a:ext uri="{FF2B5EF4-FFF2-40B4-BE49-F238E27FC236}">
                <a16:creationId xmlns:a16="http://schemas.microsoft.com/office/drawing/2014/main" id="{2E0C0C12-C56C-4563-A972-E49838B3EEB8}"/>
              </a:ext>
            </a:extLst>
          </p:cNvPr>
          <p:cNvSpPr>
            <a:spLocks noGrp="1"/>
          </p:cNvSpPr>
          <p:nvPr>
            <p:ph type="dt" sz="half" idx="10"/>
          </p:nvPr>
        </p:nvSpPr>
        <p:spPr>
          <a:xfrm>
            <a:off x="7550981" y="6078325"/>
            <a:ext cx="2743200" cy="365125"/>
          </a:xfrm>
        </p:spPr>
        <p:txBody>
          <a:bodyPr/>
          <a:lstStyle>
            <a:lvl1pPr>
              <a:defRPr>
                <a:latin typeface="Calibri" panose="020F0502020204030204" pitchFamily="34" charset="0"/>
                <a:cs typeface="Calibri" panose="020F0502020204030204" pitchFamily="34" charset="0"/>
              </a:defRPr>
            </a:lvl1pPr>
          </a:lstStyle>
          <a:p>
            <a:fld id="{446C117F-5CCF-4837-BE5F-2B92066CAFAF}" type="datetimeFigureOut">
              <a:rPr lang="en-US" smtClean="0"/>
              <a:pPr/>
              <a:t>6/27/25</a:t>
            </a:fld>
            <a:endParaRPr lang="en-US"/>
          </a:p>
        </p:txBody>
      </p:sp>
      <p:sp>
        <p:nvSpPr>
          <p:cNvPr id="15" name="Footer Placeholder 5">
            <a:extLst>
              <a:ext uri="{FF2B5EF4-FFF2-40B4-BE49-F238E27FC236}">
                <a16:creationId xmlns:a16="http://schemas.microsoft.com/office/drawing/2014/main" id="{481E1BD4-A3F8-4A5A-96F7-940D367FF032}"/>
              </a:ext>
            </a:extLst>
          </p:cNvPr>
          <p:cNvSpPr>
            <a:spLocks noGrp="1"/>
          </p:cNvSpPr>
          <p:nvPr>
            <p:ph type="ftr" sz="quarter" idx="11"/>
          </p:nvPr>
        </p:nvSpPr>
        <p:spPr>
          <a:xfrm>
            <a:off x="680321" y="6078326"/>
            <a:ext cx="6870660" cy="365125"/>
          </a:xfrm>
        </p:spPr>
        <p:txBody>
          <a:bodyPr/>
          <a:lstStyle>
            <a:lvl1pPr>
              <a:defRPr>
                <a:latin typeface="Calibri" panose="020F0502020204030204" pitchFamily="34" charset="0"/>
                <a:cs typeface="Calibri" panose="020F0502020204030204" pitchFamily="34" charset="0"/>
              </a:defRPr>
            </a:lvl1pPr>
          </a:lstStyle>
          <a:p>
            <a:endParaRPr lang="en-US"/>
          </a:p>
        </p:txBody>
      </p:sp>
      <p:pic>
        <p:nvPicPr>
          <p:cNvPr id="18" name="Picture 17" descr="HD-ShadowLong.png">
            <a:extLst>
              <a:ext uri="{FF2B5EF4-FFF2-40B4-BE49-F238E27FC236}">
                <a16:creationId xmlns:a16="http://schemas.microsoft.com/office/drawing/2014/main" id="{7CE8EA26-C133-4FA5-A27E-EDF50A6C59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 y="5841208"/>
            <a:ext cx="9354552" cy="321164"/>
          </a:xfrm>
          <a:prstGeom prst="rect">
            <a:avLst/>
          </a:prstGeom>
        </p:spPr>
      </p:pic>
      <p:pic>
        <p:nvPicPr>
          <p:cNvPr id="19" name="Picture 18" descr="HD-ShadowShort.png">
            <a:extLst>
              <a:ext uri="{FF2B5EF4-FFF2-40B4-BE49-F238E27FC236}">
                <a16:creationId xmlns:a16="http://schemas.microsoft.com/office/drawing/2014/main" id="{03F5F88B-6F64-45FF-837C-BA9C807D5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6663" y="5841208"/>
            <a:ext cx="2792160" cy="251295"/>
          </a:xfrm>
          <a:prstGeom prst="rect">
            <a:avLst/>
          </a:prstGeom>
        </p:spPr>
      </p:pic>
      <p:sp>
        <p:nvSpPr>
          <p:cNvPr id="11" name="Rectangle 10">
            <a:extLst>
              <a:ext uri="{FF2B5EF4-FFF2-40B4-BE49-F238E27FC236}">
                <a16:creationId xmlns:a16="http://schemas.microsoft.com/office/drawing/2014/main" id="{5B46F316-94FF-4EEB-AF52-B4DD6D3E852F}"/>
              </a:ext>
            </a:extLst>
          </p:cNvPr>
          <p:cNvSpPr/>
          <p:nvPr userDrawn="1"/>
        </p:nvSpPr>
        <p:spPr>
          <a:xfrm>
            <a:off x="0" y="5443279"/>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2" name="Rectangle 11">
            <a:extLst>
              <a:ext uri="{FF2B5EF4-FFF2-40B4-BE49-F238E27FC236}">
                <a16:creationId xmlns:a16="http://schemas.microsoft.com/office/drawing/2014/main" id="{0D6942B9-FB80-4A3D-A8F2-097578A20477}"/>
              </a:ext>
            </a:extLst>
          </p:cNvPr>
          <p:cNvSpPr/>
          <p:nvPr userDrawn="1"/>
        </p:nvSpPr>
        <p:spPr>
          <a:xfrm>
            <a:off x="10715288" y="5443279"/>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00371A1-055D-497A-A96A-EC4594A3163E}"/>
              </a:ext>
            </a:extLst>
          </p:cNvPr>
          <p:cNvPicPr>
            <a:picLocks noChangeAspect="1"/>
          </p:cNvPicPr>
          <p:nvPr userDrawn="1"/>
        </p:nvPicPr>
        <p:blipFill>
          <a:blip r:embed="rId4"/>
          <a:stretch>
            <a:fillRect/>
          </a:stretch>
        </p:blipFill>
        <p:spPr>
          <a:xfrm>
            <a:off x="10832861" y="5472939"/>
            <a:ext cx="1229579" cy="582940"/>
          </a:xfrm>
          <a:prstGeom prst="rect">
            <a:avLst/>
          </a:prstGeom>
        </p:spPr>
      </p:pic>
      <p:pic>
        <p:nvPicPr>
          <p:cNvPr id="21" name="Picture 20" descr="HD-ShadowLong.png">
            <a:extLst>
              <a:ext uri="{FF2B5EF4-FFF2-40B4-BE49-F238E27FC236}">
                <a16:creationId xmlns:a16="http://schemas.microsoft.com/office/drawing/2014/main" id="{69409CF1-9861-414F-99D1-3BF94538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98" y="6055879"/>
            <a:ext cx="10504213" cy="169301"/>
          </a:xfrm>
          <a:prstGeom prst="rect">
            <a:avLst/>
          </a:prstGeom>
        </p:spPr>
      </p:pic>
      <p:pic>
        <p:nvPicPr>
          <p:cNvPr id="22" name="Picture 21" descr="HD-ShadowShort.png">
            <a:extLst>
              <a:ext uri="{FF2B5EF4-FFF2-40B4-BE49-F238E27FC236}">
                <a16:creationId xmlns:a16="http://schemas.microsoft.com/office/drawing/2014/main" id="{1AB35876-2F9C-4D31-83FA-E5C2E60071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5288" y="6060063"/>
            <a:ext cx="1473536" cy="165117"/>
          </a:xfrm>
          <a:prstGeom prst="rect">
            <a:avLst/>
          </a:prstGeom>
        </p:spPr>
      </p:pic>
      <p:sp>
        <p:nvSpPr>
          <p:cNvPr id="23" name="Text Placeholder 22">
            <a:extLst>
              <a:ext uri="{FF2B5EF4-FFF2-40B4-BE49-F238E27FC236}">
                <a16:creationId xmlns:a16="http://schemas.microsoft.com/office/drawing/2014/main" id="{5ECE12B8-0455-4282-848E-0063B42DE2DB}"/>
              </a:ext>
            </a:extLst>
          </p:cNvPr>
          <p:cNvSpPr>
            <a:spLocks noGrp="1"/>
          </p:cNvSpPr>
          <p:nvPr>
            <p:ph type="body" sz="quarter" idx="12" hasCustomPrompt="1"/>
          </p:nvPr>
        </p:nvSpPr>
        <p:spPr>
          <a:xfrm>
            <a:off x="677862" y="5443848"/>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5365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80321" y="956215"/>
            <a:ext cx="3070034"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8" name="Text Placeholder 3"/>
          <p:cNvSpPr>
            <a:spLocks noGrp="1"/>
          </p:cNvSpPr>
          <p:nvPr>
            <p:ph type="body" sz="half" idx="15" hasCustomPrompt="1"/>
          </p:nvPr>
        </p:nvSpPr>
        <p:spPr>
          <a:xfrm>
            <a:off x="680322" y="1671145"/>
            <a:ext cx="3049702"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9" name="Text Placeholder 4"/>
          <p:cNvSpPr>
            <a:spLocks noGrp="1"/>
          </p:cNvSpPr>
          <p:nvPr>
            <p:ph type="body" sz="quarter" idx="3" hasCustomPrompt="1"/>
          </p:nvPr>
        </p:nvSpPr>
        <p:spPr>
          <a:xfrm>
            <a:off x="3975400" y="956215"/>
            <a:ext cx="3063240"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0" name="Text Placeholder 3"/>
          <p:cNvSpPr>
            <a:spLocks noGrp="1"/>
          </p:cNvSpPr>
          <p:nvPr>
            <p:ph type="body" sz="half" idx="16" hasCustomPrompt="1"/>
          </p:nvPr>
        </p:nvSpPr>
        <p:spPr>
          <a:xfrm>
            <a:off x="3945470" y="1671145"/>
            <a:ext cx="3063240"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11" name="Text Placeholder 4"/>
          <p:cNvSpPr>
            <a:spLocks noGrp="1"/>
          </p:cNvSpPr>
          <p:nvPr>
            <p:ph type="body" sz="quarter" idx="13" hasCustomPrompt="1"/>
          </p:nvPr>
        </p:nvSpPr>
        <p:spPr>
          <a:xfrm>
            <a:off x="7243531" y="956215"/>
            <a:ext cx="307002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Text Placeholder 3"/>
          <p:cNvSpPr>
            <a:spLocks noGrp="1"/>
          </p:cNvSpPr>
          <p:nvPr>
            <p:ph type="body" sz="half" idx="17" hasCustomPrompt="1"/>
          </p:nvPr>
        </p:nvSpPr>
        <p:spPr>
          <a:xfrm>
            <a:off x="7224156" y="1671145"/>
            <a:ext cx="3070025" cy="4265041"/>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D4B24536-994D-4021-A283-9F449C0DB509}" type="datetimeFigureOut">
              <a:rPr lang="en-US" smtClean="0"/>
              <a:pPr/>
              <a:t>6/27/25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6" name="Rectangle 15">
            <a:extLst>
              <a:ext uri="{FF2B5EF4-FFF2-40B4-BE49-F238E27FC236}">
                <a16:creationId xmlns:a16="http://schemas.microsoft.com/office/drawing/2014/main" id="{3746F5AA-42CA-400D-8DE4-27B464CF13AA}"/>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7" name="Rectangle 16">
            <a:extLst>
              <a:ext uri="{FF2B5EF4-FFF2-40B4-BE49-F238E27FC236}">
                <a16:creationId xmlns:a16="http://schemas.microsoft.com/office/drawing/2014/main" id="{CC6A11EF-D8BD-430C-87C3-F44A7AC5631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184219AB-CF80-48FA-9E25-B03FD2FD2137}"/>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4" name="Picture 23" descr="HD-ShadowLong.png">
            <a:extLst>
              <a:ext uri="{FF2B5EF4-FFF2-40B4-BE49-F238E27FC236}">
                <a16:creationId xmlns:a16="http://schemas.microsoft.com/office/drawing/2014/main" id="{D140B80D-EAA9-448A-A9BC-2C23E5407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5" name="Picture 24" descr="HD-ShadowShort.png">
            <a:extLst>
              <a:ext uri="{FF2B5EF4-FFF2-40B4-BE49-F238E27FC236}">
                <a16:creationId xmlns:a16="http://schemas.microsoft.com/office/drawing/2014/main" id="{7B3F2579-18A2-474D-9E89-10A7783F1D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6" name="Text Placeholder 22">
            <a:extLst>
              <a:ext uri="{FF2B5EF4-FFF2-40B4-BE49-F238E27FC236}">
                <a16:creationId xmlns:a16="http://schemas.microsoft.com/office/drawing/2014/main" id="{8B08C58A-D144-479C-8846-6748488DC059}"/>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25001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680318" y="4297503"/>
            <a:ext cx="304970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0" name="Picture Placeholder 2"/>
          <p:cNvSpPr>
            <a:spLocks noGrp="1" noChangeAspect="1"/>
          </p:cNvSpPr>
          <p:nvPr>
            <p:ph type="pic" idx="15"/>
          </p:nvPr>
        </p:nvSpPr>
        <p:spPr>
          <a:xfrm>
            <a:off x="680318" y="920446"/>
            <a:ext cx="3049705"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hasCustomPrompt="1"/>
          </p:nvPr>
        </p:nvSpPr>
        <p:spPr>
          <a:xfrm>
            <a:off x="3945471" y="4297503"/>
            <a:ext cx="3063240"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3" name="Picture Placeholder 2"/>
          <p:cNvSpPr>
            <a:spLocks noGrp="1" noChangeAspect="1"/>
          </p:cNvSpPr>
          <p:nvPr>
            <p:ph type="pic" idx="21"/>
          </p:nvPr>
        </p:nvSpPr>
        <p:spPr>
          <a:xfrm>
            <a:off x="3945470" y="920446"/>
            <a:ext cx="3063240"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hasCustomPrompt="1"/>
          </p:nvPr>
        </p:nvSpPr>
        <p:spPr>
          <a:xfrm>
            <a:off x="7230678" y="4297503"/>
            <a:ext cx="3063505" cy="576262"/>
          </a:xfrm>
        </p:spPr>
        <p:txBody>
          <a:bodyPr anchor="b">
            <a:noAutofit/>
          </a:bodyPr>
          <a:lstStyle>
            <a:lvl1pPr marL="0" indent="0">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6" name="Picture Placeholder 2"/>
          <p:cNvSpPr>
            <a:spLocks noGrp="1" noChangeAspect="1"/>
          </p:cNvSpPr>
          <p:nvPr>
            <p:ph type="pic" idx="22"/>
          </p:nvPr>
        </p:nvSpPr>
        <p:spPr>
          <a:xfrm>
            <a:off x="7230677" y="920446"/>
            <a:ext cx="3063505" cy="294042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CBBBB78-C96F-47B7-AB17-D852CA960AC9}" type="datetimeFigureOut">
              <a:rPr lang="en-US" smtClean="0"/>
              <a:pPr/>
              <a:t>6/27/25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28" name="Rectangle 27">
            <a:extLst>
              <a:ext uri="{FF2B5EF4-FFF2-40B4-BE49-F238E27FC236}">
                <a16:creationId xmlns:a16="http://schemas.microsoft.com/office/drawing/2014/main" id="{77DB9E55-EAEE-465A-9865-60F517339EB3}"/>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9" name="Rectangle 28">
            <a:extLst>
              <a:ext uri="{FF2B5EF4-FFF2-40B4-BE49-F238E27FC236}">
                <a16:creationId xmlns:a16="http://schemas.microsoft.com/office/drawing/2014/main" id="{69132E73-C204-49F8-AE85-EAD6D9092310}"/>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9A46FB7D-9262-49CE-8A58-DA1BC10E57FC}"/>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31" name="Picture 30" descr="HD-ShadowLong.png">
            <a:extLst>
              <a:ext uri="{FF2B5EF4-FFF2-40B4-BE49-F238E27FC236}">
                <a16:creationId xmlns:a16="http://schemas.microsoft.com/office/drawing/2014/main" id="{543604FE-2853-4FFD-AB7C-2E353F70BE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32" name="Picture 31" descr="HD-ShadowShort.png">
            <a:extLst>
              <a:ext uri="{FF2B5EF4-FFF2-40B4-BE49-F238E27FC236}">
                <a16:creationId xmlns:a16="http://schemas.microsoft.com/office/drawing/2014/main" id="{6E0F874C-5639-4B9D-9D2C-99677E2BCA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35" name="Text Placeholder 22">
            <a:extLst>
              <a:ext uri="{FF2B5EF4-FFF2-40B4-BE49-F238E27FC236}">
                <a16:creationId xmlns:a16="http://schemas.microsoft.com/office/drawing/2014/main" id="{6A57C8EC-FDC3-4A6B-8501-94E76041E28D}"/>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416894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4EDDCE-B183-4EB9-91FE-48C84696ED73}"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417860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EDDCE-B183-4EB9-91FE-48C84696ED73}"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285449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4EDDCE-B183-4EB9-91FE-48C84696ED73}" type="datetimeFigureOut">
              <a:rPr lang="en-GB" smtClean="0"/>
              <a:t>27/06/2025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2848B1-1D61-4FD3-A72B-39D94C9DDC9A}" type="slidenum">
              <a:rPr lang="en-GB" smtClean="0"/>
              <a:t>‹#›</a:t>
            </a:fld>
            <a:endParaRPr lang="en-GB"/>
          </a:p>
        </p:txBody>
      </p:sp>
    </p:spTree>
    <p:extLst>
      <p:ext uri="{BB962C8B-B14F-4D97-AF65-F5344CB8AC3E}">
        <p14:creationId xmlns:p14="http://schemas.microsoft.com/office/powerpoint/2010/main" val="349479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1947" y="974957"/>
            <a:ext cx="11796366" cy="5592530"/>
          </a:xfrm>
        </p:spPr>
        <p:txBody>
          <a:bodyPr>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B2DD96E-8035-4F83-9235-2FFB5E28DEA1}"/>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0" name="Rectangle 9">
            <a:extLst>
              <a:ext uri="{FF2B5EF4-FFF2-40B4-BE49-F238E27FC236}">
                <a16:creationId xmlns:a16="http://schemas.microsoft.com/office/drawing/2014/main" id="{F2C2BC0A-A0D9-4AB2-8900-311871AE6DD0}"/>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EA04CB0-44EC-4BE7-A97D-AAAE2562C330}"/>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5" name="Picture 14" descr="HD-ShadowLong.png">
            <a:extLst>
              <a:ext uri="{FF2B5EF4-FFF2-40B4-BE49-F238E27FC236}">
                <a16:creationId xmlns:a16="http://schemas.microsoft.com/office/drawing/2014/main" id="{BBF18D06-C7F1-461E-B962-3C848BDED3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16" name="Picture 15" descr="HD-ShadowShort.png">
            <a:extLst>
              <a:ext uri="{FF2B5EF4-FFF2-40B4-BE49-F238E27FC236}">
                <a16:creationId xmlns:a16="http://schemas.microsoft.com/office/drawing/2014/main" id="{851BFABA-F50A-4EE8-9301-56D31E995B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17" name="Text Placeholder 22">
            <a:extLst>
              <a:ext uri="{FF2B5EF4-FFF2-40B4-BE49-F238E27FC236}">
                <a16:creationId xmlns:a16="http://schemas.microsoft.com/office/drawing/2014/main" id="{464ABF7D-B7EA-4402-8F7D-E0F388BE6C7A}"/>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63941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D523-DDD7-0A8E-8217-58A5CF6BD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483630-75FA-0ADC-C540-FD0A52DD0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BC6992FC-E7F7-4025-0417-33124A453678}"/>
              </a:ext>
            </a:extLst>
          </p:cNvPr>
          <p:cNvSpPr>
            <a:spLocks noGrp="1"/>
          </p:cNvSpPr>
          <p:nvPr>
            <p:ph type="sldNum" sz="quarter" idx="12"/>
          </p:nvPr>
        </p:nvSpPr>
        <p:spPr>
          <a:xfrm>
            <a:off x="8610600" y="6356350"/>
            <a:ext cx="2743200" cy="365125"/>
          </a:xfrm>
          <a:prstGeom prst="rect">
            <a:avLst/>
          </a:prstGeom>
        </p:spPr>
        <p:txBody>
          <a:bodyPr/>
          <a:lstStyle/>
          <a:p>
            <a:fld id="{E4892367-1B74-44A3-8BD9-C9F6104DCAB3}" type="slidenum">
              <a:rPr lang="en-GB" smtClean="0"/>
              <a:t>‹#›</a:t>
            </a:fld>
            <a:endParaRPr lang="en-GB"/>
          </a:p>
        </p:txBody>
      </p:sp>
    </p:spTree>
    <p:extLst>
      <p:ext uri="{BB962C8B-B14F-4D97-AF65-F5344CB8AC3E}">
        <p14:creationId xmlns:p14="http://schemas.microsoft.com/office/powerpoint/2010/main" val="34871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0A65-9D12-01B0-E083-508C9B86E9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1A38A-9966-F490-55F1-2720EE63C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77E70-3EB1-26EF-AD28-B84B63759643}"/>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5" name="Footer Placeholder 4">
            <a:extLst>
              <a:ext uri="{FF2B5EF4-FFF2-40B4-BE49-F238E27FC236}">
                <a16:creationId xmlns:a16="http://schemas.microsoft.com/office/drawing/2014/main" id="{355C74DF-DD73-EF7E-AAD1-11BBE9377B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14177D-9B8A-CD98-D76A-AAA5C622C6FE}"/>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39942172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CFA5-F722-8DF7-EB66-EB702601E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ABFF19-2DAC-0D54-25E6-4245451F5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F0C64-04E2-E2C0-297B-F05D085824D8}"/>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5" name="Footer Placeholder 4">
            <a:extLst>
              <a:ext uri="{FF2B5EF4-FFF2-40B4-BE49-F238E27FC236}">
                <a16:creationId xmlns:a16="http://schemas.microsoft.com/office/drawing/2014/main" id="{150EBB4E-7EB9-7AD3-180D-FEDBBDC27C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389BAF-B4B7-827F-31DA-E427C7D3111D}"/>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1886600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99C1-F0CE-FD21-BF9E-CC70E00253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D5F99-F38C-936C-EC3F-276362A2F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BCF785-2035-C439-E564-28FBFBEEE1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AE5658-F6D1-BD53-F2F7-51F686F9AE86}"/>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6" name="Footer Placeholder 5">
            <a:extLst>
              <a:ext uri="{FF2B5EF4-FFF2-40B4-BE49-F238E27FC236}">
                <a16:creationId xmlns:a16="http://schemas.microsoft.com/office/drawing/2014/main" id="{AB29977E-784F-DF18-6477-A500AFB1DB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217931-1937-A622-7981-1D6DDC74BEF5}"/>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07875016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F249-9CB8-4BE3-DA06-1AEE42472E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AC7990-2EE2-55AB-67A5-C1FBBB65B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F73B2-4AB1-FA1D-5D1E-87D07200C2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E38B4E-9D66-00E1-A903-41DF962CF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76AA4-F1DC-D10E-590C-E214F3C95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597CB5-3A61-9B8A-1A5C-51A45FAA476E}"/>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8" name="Footer Placeholder 7">
            <a:extLst>
              <a:ext uri="{FF2B5EF4-FFF2-40B4-BE49-F238E27FC236}">
                <a16:creationId xmlns:a16="http://schemas.microsoft.com/office/drawing/2014/main" id="{1D89F0DC-7715-D685-E441-7DC15BC0C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222306-5405-E41A-BA21-45EE4959B0B7}"/>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79744127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C06B-FF32-2847-7A48-B5575C53CF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1AC9C8-5F5E-A89C-022D-4470EEC6D3F8}"/>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4" name="Footer Placeholder 3">
            <a:extLst>
              <a:ext uri="{FF2B5EF4-FFF2-40B4-BE49-F238E27FC236}">
                <a16:creationId xmlns:a16="http://schemas.microsoft.com/office/drawing/2014/main" id="{7E8D0813-CADF-0D68-8DFA-2C50D67A3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E166DD-C414-A2F7-72F6-98333CB7CD44}"/>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83575137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EDA5F-4195-D3C7-996D-D5CD22990223}"/>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3" name="Footer Placeholder 2">
            <a:extLst>
              <a:ext uri="{FF2B5EF4-FFF2-40B4-BE49-F238E27FC236}">
                <a16:creationId xmlns:a16="http://schemas.microsoft.com/office/drawing/2014/main" id="{39861634-951B-E3B6-B3E2-5E7B09933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81EBC32-B927-5E0E-12BE-113CF717D4D8}"/>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88921022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72F9-3589-E464-5DFF-9F79EC587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6FFA6D-B4C4-6281-9484-FDC8288EF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EB46FD-F912-ED13-B00E-8FEB183FE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D8B8A-76C3-0B67-EF1A-8B766105D01D}"/>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6" name="Footer Placeholder 5">
            <a:extLst>
              <a:ext uri="{FF2B5EF4-FFF2-40B4-BE49-F238E27FC236}">
                <a16:creationId xmlns:a16="http://schemas.microsoft.com/office/drawing/2014/main" id="{ACF80815-E802-29A8-7979-249B54C685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A8A089-A2E4-C3B3-B5A4-4C1C88EAAC52}"/>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64886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FD22-1495-8AAA-A7A6-4594FC23B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FACDA6-51F6-CD0A-2716-825A9155A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505-5901-8D30-EE64-7AE5E478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AFB87-340D-C379-478F-51C31F141A80}"/>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6" name="Footer Placeholder 5">
            <a:extLst>
              <a:ext uri="{FF2B5EF4-FFF2-40B4-BE49-F238E27FC236}">
                <a16:creationId xmlns:a16="http://schemas.microsoft.com/office/drawing/2014/main" id="{7DCCE7A9-05BC-1ECB-410D-CD7730AD5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7EFA58-F034-619E-6B67-A19832B62AD4}"/>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619471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0AFD-4F7D-D6FC-ADFF-7BD762A2F5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CE301-D424-34FC-4E2D-0FE60571E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B4BC8-862B-D226-3B02-6C4AB713B3BA}"/>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5" name="Footer Placeholder 4">
            <a:extLst>
              <a:ext uri="{FF2B5EF4-FFF2-40B4-BE49-F238E27FC236}">
                <a16:creationId xmlns:a16="http://schemas.microsoft.com/office/drawing/2014/main" id="{294AA2B0-A479-CA85-9721-BA5AABD7BB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A8398-D095-986C-63FF-94A2D2FBEEAE}"/>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363767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0322" y="4232171"/>
            <a:ext cx="9613860" cy="1704017"/>
          </a:xfrm>
        </p:spPr>
        <p:txBody>
          <a:bodyPr>
            <a:normAutofit/>
          </a:bodyPr>
          <a:lstStyle>
            <a:lvl1pPr marL="0" indent="0" algn="l">
              <a:buNone/>
              <a:defRPr sz="2000">
                <a:solidFill>
                  <a:schemeClr val="tx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0578ACC-22D6-47C1-A373-4FD133E34F3C}" type="datetimeFigureOut">
              <a:rPr lang="en-US" smtClean="0"/>
              <a:pPr/>
              <a:t>6/27/25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1" name="Rectangle 10">
            <a:extLst>
              <a:ext uri="{FF2B5EF4-FFF2-40B4-BE49-F238E27FC236}">
                <a16:creationId xmlns:a16="http://schemas.microsoft.com/office/drawing/2014/main" id="{0BC8A283-7A6B-46FE-B86D-3D6C307A99A1}"/>
              </a:ext>
            </a:extLst>
          </p:cNvPr>
          <p:cNvSpPr/>
          <p:nvPr userDrawn="1"/>
        </p:nvSpPr>
        <p:spPr>
          <a:xfrm>
            <a:off x="3176" y="2498848"/>
            <a:ext cx="9288379" cy="136819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GB"/>
          </a:p>
        </p:txBody>
      </p:sp>
      <p:sp>
        <p:nvSpPr>
          <p:cNvPr id="12" name="Rectangle 11">
            <a:extLst>
              <a:ext uri="{FF2B5EF4-FFF2-40B4-BE49-F238E27FC236}">
                <a16:creationId xmlns:a16="http://schemas.microsoft.com/office/drawing/2014/main" id="{CA0336DF-E887-41DC-8979-1D4A0D71E896}"/>
              </a:ext>
            </a:extLst>
          </p:cNvPr>
          <p:cNvSpPr/>
          <p:nvPr userDrawn="1"/>
        </p:nvSpPr>
        <p:spPr>
          <a:xfrm>
            <a:off x="9466013" y="2498848"/>
            <a:ext cx="2725987" cy="136819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GB"/>
          </a:p>
        </p:txBody>
      </p:sp>
      <p:pic>
        <p:nvPicPr>
          <p:cNvPr id="14" name="Picture 13">
            <a:extLst>
              <a:ext uri="{FF2B5EF4-FFF2-40B4-BE49-F238E27FC236}">
                <a16:creationId xmlns:a16="http://schemas.microsoft.com/office/drawing/2014/main" id="{18CB54DB-7C09-457C-ABC2-E1D330BC705D}"/>
              </a:ext>
            </a:extLst>
          </p:cNvPr>
          <p:cNvPicPr>
            <a:picLocks noChangeAspect="1"/>
          </p:cNvPicPr>
          <p:nvPr userDrawn="1"/>
        </p:nvPicPr>
        <p:blipFill>
          <a:blip r:embed="rId2"/>
          <a:stretch>
            <a:fillRect/>
          </a:stretch>
        </p:blipFill>
        <p:spPr>
          <a:xfrm>
            <a:off x="9543385" y="2569541"/>
            <a:ext cx="2583274" cy="1224723"/>
          </a:xfrm>
          <a:prstGeom prst="rect">
            <a:avLst/>
          </a:prstGeom>
        </p:spPr>
      </p:pic>
      <p:pic>
        <p:nvPicPr>
          <p:cNvPr id="15" name="Picture 14" descr="HD-ShadowLong.png">
            <a:extLst>
              <a:ext uri="{FF2B5EF4-FFF2-40B4-BE49-F238E27FC236}">
                <a16:creationId xmlns:a16="http://schemas.microsoft.com/office/drawing/2014/main" id="{8B7D5F32-B189-4182-995D-CA6E6F7A77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7" y="3859488"/>
            <a:ext cx="9354552" cy="321164"/>
          </a:xfrm>
          <a:prstGeom prst="rect">
            <a:avLst/>
          </a:prstGeom>
        </p:spPr>
      </p:pic>
      <p:pic>
        <p:nvPicPr>
          <p:cNvPr id="16" name="Picture 15" descr="HD-ShadowShort.png">
            <a:extLst>
              <a:ext uri="{FF2B5EF4-FFF2-40B4-BE49-F238E27FC236}">
                <a16:creationId xmlns:a16="http://schemas.microsoft.com/office/drawing/2014/main" id="{21FA9DCC-CEB1-4E55-B8F8-7EEF7764A3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99840" y="3860481"/>
            <a:ext cx="2792160" cy="251295"/>
          </a:xfrm>
          <a:prstGeom prst="rect">
            <a:avLst/>
          </a:prstGeom>
        </p:spPr>
      </p:pic>
      <p:sp>
        <p:nvSpPr>
          <p:cNvPr id="18" name="Text Placeholder 17">
            <a:extLst>
              <a:ext uri="{FF2B5EF4-FFF2-40B4-BE49-F238E27FC236}">
                <a16:creationId xmlns:a16="http://schemas.microsoft.com/office/drawing/2014/main" id="{A7DD78FC-8369-41A0-9AC9-F8D4C8679E7B}"/>
              </a:ext>
            </a:extLst>
          </p:cNvPr>
          <p:cNvSpPr>
            <a:spLocks noGrp="1"/>
          </p:cNvSpPr>
          <p:nvPr>
            <p:ph type="body" sz="quarter" idx="12" hasCustomPrompt="1"/>
          </p:nvPr>
        </p:nvSpPr>
        <p:spPr>
          <a:xfrm>
            <a:off x="680321" y="2498847"/>
            <a:ext cx="8553450" cy="1368198"/>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title</a:t>
            </a:r>
            <a:endParaRPr lang="en-GB"/>
          </a:p>
        </p:txBody>
      </p:sp>
    </p:spTree>
    <p:extLst>
      <p:ext uri="{BB962C8B-B14F-4D97-AF65-F5344CB8AC3E}">
        <p14:creationId xmlns:p14="http://schemas.microsoft.com/office/powerpoint/2010/main" val="291972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BEA0E-CC93-744A-1722-5795C9134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F2730C-AE52-BC55-CD0E-7849E77C5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83BF9-174E-9B64-EE68-219065CB8AF1}"/>
              </a:ext>
            </a:extLst>
          </p:cNvPr>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6/27/25</a:t>
            </a:fld>
            <a:endParaRPr lang="en-US"/>
          </a:p>
        </p:txBody>
      </p:sp>
      <p:sp>
        <p:nvSpPr>
          <p:cNvPr id="5" name="Footer Placeholder 4">
            <a:extLst>
              <a:ext uri="{FF2B5EF4-FFF2-40B4-BE49-F238E27FC236}">
                <a16:creationId xmlns:a16="http://schemas.microsoft.com/office/drawing/2014/main" id="{579D56A6-BFAA-7F73-8CB8-64DD57BCC0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B46C87-ACBF-F68F-4439-6B46D79337F2}"/>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589360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0320" y="993123"/>
            <a:ext cx="4698358" cy="494306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5594123" y="993123"/>
            <a:ext cx="4700058" cy="494306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smtClean="0"/>
              <a:t>6/27/25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E32242FB-3BDF-46D7-9D36-BCC29674AF92}"/>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3" name="Rectangle 12">
            <a:extLst>
              <a:ext uri="{FF2B5EF4-FFF2-40B4-BE49-F238E27FC236}">
                <a16:creationId xmlns:a16="http://schemas.microsoft.com/office/drawing/2014/main" id="{B6E2C6E2-7D23-4A7B-BF6B-66FCF296EA0D}"/>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HD-ShadowLong.png">
            <a:extLst>
              <a:ext uri="{FF2B5EF4-FFF2-40B4-BE49-F238E27FC236}">
                <a16:creationId xmlns:a16="http://schemas.microsoft.com/office/drawing/2014/main" id="{6283C118-C690-4076-A1D7-40B6AE5A0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17" name="Picture 16" descr="HD-ShadowShort.png">
            <a:extLst>
              <a:ext uri="{FF2B5EF4-FFF2-40B4-BE49-F238E27FC236}">
                <a16:creationId xmlns:a16="http://schemas.microsoft.com/office/drawing/2014/main" id="{3AF9ED91-3AD7-4D12-AA6F-215D5B3D7D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40C77DA5-A643-4719-ACB4-6EA9D8706E23}"/>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pic>
        <p:nvPicPr>
          <p:cNvPr id="14" name="Picture 13">
            <a:extLst>
              <a:ext uri="{FF2B5EF4-FFF2-40B4-BE49-F238E27FC236}">
                <a16:creationId xmlns:a16="http://schemas.microsoft.com/office/drawing/2014/main" id="{60BB0873-6135-4BB8-BDA0-201648656536}"/>
              </a:ext>
            </a:extLst>
          </p:cNvPr>
          <p:cNvPicPr>
            <a:picLocks noChangeAspect="1"/>
          </p:cNvPicPr>
          <p:nvPr userDrawn="1"/>
        </p:nvPicPr>
        <p:blipFill>
          <a:blip r:embed="rId4"/>
          <a:stretch>
            <a:fillRect/>
          </a:stretch>
        </p:blipFill>
        <p:spPr>
          <a:xfrm>
            <a:off x="10836037" y="168205"/>
            <a:ext cx="1229579" cy="582940"/>
          </a:xfrm>
          <a:prstGeom prst="rect">
            <a:avLst/>
          </a:prstGeom>
        </p:spPr>
      </p:pic>
    </p:spTree>
    <p:extLst>
      <p:ext uri="{BB962C8B-B14F-4D97-AF65-F5344CB8AC3E}">
        <p14:creationId xmlns:p14="http://schemas.microsoft.com/office/powerpoint/2010/main" val="320863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6350" y="1006299"/>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hasCustomPrompt="1"/>
          </p:nvPr>
        </p:nvSpPr>
        <p:spPr>
          <a:xfrm>
            <a:off x="680322" y="1835106"/>
            <a:ext cx="4698355" cy="410108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820154" y="1006299"/>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hasCustomPrompt="1"/>
          </p:nvPr>
        </p:nvSpPr>
        <p:spPr>
          <a:xfrm>
            <a:off x="5594123" y="1835106"/>
            <a:ext cx="4700059" cy="410108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smtClean="0"/>
              <a:t>6/27/25</a:t>
            </a:fld>
            <a:endParaRPr lang="en-US"/>
          </a:p>
        </p:txBody>
      </p:sp>
      <p:sp>
        <p:nvSpPr>
          <p:cNvPr id="8" name="Footer Placeholder 7"/>
          <p:cNvSpPr>
            <a:spLocks noGrp="1"/>
          </p:cNvSpPr>
          <p:nvPr>
            <p:ph type="ftr" sz="quarter" idx="11"/>
          </p:nvPr>
        </p:nvSpPr>
        <p:spPr/>
        <p:txBody>
          <a:bodyPr/>
          <a:lstStyle/>
          <a:p>
            <a:endParaRPr lang="en-US"/>
          </a:p>
        </p:txBody>
      </p:sp>
      <p:sp>
        <p:nvSpPr>
          <p:cNvPr id="24" name="Rectangle 23">
            <a:extLst>
              <a:ext uri="{FF2B5EF4-FFF2-40B4-BE49-F238E27FC236}">
                <a16:creationId xmlns:a16="http://schemas.microsoft.com/office/drawing/2014/main" id="{8998865B-D4A6-4085-A4CF-FAEFCA8913A3}"/>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25" name="Rectangle 24">
            <a:extLst>
              <a:ext uri="{FF2B5EF4-FFF2-40B4-BE49-F238E27FC236}">
                <a16:creationId xmlns:a16="http://schemas.microsoft.com/office/drawing/2014/main" id="{7EB09E86-47D1-45B8-B5F3-5A862C88362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descr="HD-ShadowLong.png">
            <a:extLst>
              <a:ext uri="{FF2B5EF4-FFF2-40B4-BE49-F238E27FC236}">
                <a16:creationId xmlns:a16="http://schemas.microsoft.com/office/drawing/2014/main" id="{B61D6B7D-676A-4CD7-82AF-3F157E1AF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8" name="Picture 27" descr="HD-ShadowShort.png">
            <a:extLst>
              <a:ext uri="{FF2B5EF4-FFF2-40B4-BE49-F238E27FC236}">
                <a16:creationId xmlns:a16="http://schemas.microsoft.com/office/drawing/2014/main" id="{8C3634C0-8915-487F-83D2-7BF631FB4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9" name="Text Placeholder 22">
            <a:extLst>
              <a:ext uri="{FF2B5EF4-FFF2-40B4-BE49-F238E27FC236}">
                <a16:creationId xmlns:a16="http://schemas.microsoft.com/office/drawing/2014/main" id="{F979C51D-B0F2-438F-B9DB-CEB75E37F029}"/>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pic>
        <p:nvPicPr>
          <p:cNvPr id="30" name="Picture 29">
            <a:extLst>
              <a:ext uri="{FF2B5EF4-FFF2-40B4-BE49-F238E27FC236}">
                <a16:creationId xmlns:a16="http://schemas.microsoft.com/office/drawing/2014/main" id="{201C5C37-37D2-48C3-A657-1C8494A2FB2D}"/>
              </a:ext>
            </a:extLst>
          </p:cNvPr>
          <p:cNvPicPr>
            <a:picLocks noChangeAspect="1"/>
          </p:cNvPicPr>
          <p:nvPr userDrawn="1"/>
        </p:nvPicPr>
        <p:blipFill>
          <a:blip r:embed="rId4"/>
          <a:stretch>
            <a:fillRect/>
          </a:stretch>
        </p:blipFill>
        <p:spPr>
          <a:xfrm>
            <a:off x="10836037" y="168205"/>
            <a:ext cx="1229579" cy="582940"/>
          </a:xfrm>
          <a:prstGeom prst="rect">
            <a:avLst/>
          </a:prstGeom>
        </p:spPr>
      </p:pic>
    </p:spTree>
    <p:extLst>
      <p:ext uri="{BB962C8B-B14F-4D97-AF65-F5344CB8AC3E}">
        <p14:creationId xmlns:p14="http://schemas.microsoft.com/office/powerpoint/2010/main" val="41694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99F462-093F-4566-844B-4C71F2739DA5}" type="datetimeFigureOut">
              <a:rPr lang="en-US" smtClean="0"/>
              <a:t>6/27/25</a:t>
            </a:fld>
            <a:endParaRPr lang="en-US"/>
          </a:p>
        </p:txBody>
      </p:sp>
      <p:sp>
        <p:nvSpPr>
          <p:cNvPr id="4" name="Footer Placeholder 3"/>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8621FE99-7A57-432C-A42D-5C21B8B71DB9}"/>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6" name="Rectangle 15">
            <a:extLst>
              <a:ext uri="{FF2B5EF4-FFF2-40B4-BE49-F238E27FC236}">
                <a16:creationId xmlns:a16="http://schemas.microsoft.com/office/drawing/2014/main" id="{B3753F5B-2A31-40AC-9BD3-B0A9AFEEC1AF}"/>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FDBB8487-010C-48EA-817E-EC7A1A81563F}"/>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9" name="Picture 18" descr="HD-ShadowLong.png">
            <a:extLst>
              <a:ext uri="{FF2B5EF4-FFF2-40B4-BE49-F238E27FC236}">
                <a16:creationId xmlns:a16="http://schemas.microsoft.com/office/drawing/2014/main" id="{ACF7258C-7EB1-475F-8354-FD783165C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0" name="Picture 19" descr="HD-ShadowShort.png">
            <a:extLst>
              <a:ext uri="{FF2B5EF4-FFF2-40B4-BE49-F238E27FC236}">
                <a16:creationId xmlns:a16="http://schemas.microsoft.com/office/drawing/2014/main" id="{ADBB60C1-3D1E-422D-9D4B-5FD69939E6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1" name="Text Placeholder 22">
            <a:extLst>
              <a:ext uri="{FF2B5EF4-FFF2-40B4-BE49-F238E27FC236}">
                <a16:creationId xmlns:a16="http://schemas.microsoft.com/office/drawing/2014/main" id="{5C9126CF-AAA8-4CE2-81C5-8986E9C74BEA}"/>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5656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6/27/25</a:t>
            </a:fld>
            <a:endParaRPr lang="en-US"/>
          </a:p>
        </p:txBody>
      </p:sp>
      <p:sp>
        <p:nvSpPr>
          <p:cNvPr id="3" name="Footer Placeholder 2"/>
          <p:cNvSpPr>
            <a:spLocks noGrp="1"/>
          </p:cNvSpPr>
          <p:nvPr>
            <p:ph type="ftr" sz="quarter" idx="11"/>
          </p:nvPr>
        </p:nvSpPr>
        <p:spPr/>
        <p:txBody>
          <a:bodyPr/>
          <a:lstStyle/>
          <a:p>
            <a:endParaRPr lang="en-US"/>
          </a:p>
        </p:txBody>
      </p:sp>
      <p:sp>
        <p:nvSpPr>
          <p:cNvPr id="10" name="Rectangle 9">
            <a:extLst>
              <a:ext uri="{FF2B5EF4-FFF2-40B4-BE49-F238E27FC236}">
                <a16:creationId xmlns:a16="http://schemas.microsoft.com/office/drawing/2014/main" id="{91A6AFE8-6122-46F5-8B89-538A8CE908DC}"/>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6FF8AD30-81B0-4033-855E-C8E9E8FA9B58}"/>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12" name="Picture 11" descr="HD-ShadowShort.png">
            <a:extLst>
              <a:ext uri="{FF2B5EF4-FFF2-40B4-BE49-F238E27FC236}">
                <a16:creationId xmlns:a16="http://schemas.microsoft.com/office/drawing/2014/main" id="{24071909-AD80-4F56-B993-C4A024384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Tree>
    <p:extLst>
      <p:ext uri="{BB962C8B-B14F-4D97-AF65-F5344CB8AC3E}">
        <p14:creationId xmlns:p14="http://schemas.microsoft.com/office/powerpoint/2010/main" val="35109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4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5846" y="920445"/>
            <a:ext cx="5608336" cy="501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920446"/>
            <a:ext cx="3790078" cy="5015743"/>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6/27/25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a:extLst>
              <a:ext uri="{FF2B5EF4-FFF2-40B4-BE49-F238E27FC236}">
                <a16:creationId xmlns:a16="http://schemas.microsoft.com/office/drawing/2014/main" id="{D52832F1-9842-4AD3-B252-67A332415E9E}"/>
              </a:ext>
            </a:extLst>
          </p:cNvPr>
          <p:cNvSpPr/>
          <p:nvPr userDrawn="1"/>
        </p:nvSpPr>
        <p:spPr>
          <a:xfrm>
            <a:off x="3176" y="138545"/>
            <a:ext cx="1050468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a:p>
        </p:txBody>
      </p:sp>
      <p:sp>
        <p:nvSpPr>
          <p:cNvPr id="18" name="Rectangle 17">
            <a:extLst>
              <a:ext uri="{FF2B5EF4-FFF2-40B4-BE49-F238E27FC236}">
                <a16:creationId xmlns:a16="http://schemas.microsoft.com/office/drawing/2014/main" id="{6A601314-3889-4DF0-B8A1-D8B8D06433CA}"/>
              </a:ext>
            </a:extLst>
          </p:cNvPr>
          <p:cNvSpPr/>
          <p:nvPr userDrawn="1"/>
        </p:nvSpPr>
        <p:spPr>
          <a:xfrm>
            <a:off x="10718464" y="138545"/>
            <a:ext cx="1473536" cy="63186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04C02E8-AA0F-4E6A-B5F4-844E82FA536A}"/>
              </a:ext>
            </a:extLst>
          </p:cNvPr>
          <p:cNvPicPr>
            <a:picLocks noChangeAspect="1"/>
          </p:cNvPicPr>
          <p:nvPr userDrawn="1"/>
        </p:nvPicPr>
        <p:blipFill>
          <a:blip r:embed="rId2"/>
          <a:stretch>
            <a:fillRect/>
          </a:stretch>
        </p:blipFill>
        <p:spPr>
          <a:xfrm>
            <a:off x="10836037" y="168205"/>
            <a:ext cx="1229579" cy="582940"/>
          </a:xfrm>
          <a:prstGeom prst="rect">
            <a:avLst/>
          </a:prstGeom>
        </p:spPr>
      </p:pic>
      <p:pic>
        <p:nvPicPr>
          <p:cNvPr id="21" name="Picture 20" descr="HD-ShadowLong.png">
            <a:extLst>
              <a:ext uri="{FF2B5EF4-FFF2-40B4-BE49-F238E27FC236}">
                <a16:creationId xmlns:a16="http://schemas.microsoft.com/office/drawing/2014/main" id="{AE9C8CE5-4329-4C6A-93E3-298C0EC26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74" y="751145"/>
            <a:ext cx="10504213" cy="169301"/>
          </a:xfrm>
          <a:prstGeom prst="rect">
            <a:avLst/>
          </a:prstGeom>
        </p:spPr>
      </p:pic>
      <p:pic>
        <p:nvPicPr>
          <p:cNvPr id="22" name="Picture 21" descr="HD-ShadowShort.png">
            <a:extLst>
              <a:ext uri="{FF2B5EF4-FFF2-40B4-BE49-F238E27FC236}">
                <a16:creationId xmlns:a16="http://schemas.microsoft.com/office/drawing/2014/main" id="{BB4B50A2-306B-493D-9AB3-42AE347C0F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8464" y="755329"/>
            <a:ext cx="1473536" cy="165117"/>
          </a:xfrm>
          <a:prstGeom prst="rect">
            <a:avLst/>
          </a:prstGeom>
        </p:spPr>
      </p:pic>
      <p:sp>
        <p:nvSpPr>
          <p:cNvPr id="23" name="Text Placeholder 22">
            <a:extLst>
              <a:ext uri="{FF2B5EF4-FFF2-40B4-BE49-F238E27FC236}">
                <a16:creationId xmlns:a16="http://schemas.microsoft.com/office/drawing/2014/main" id="{A71C4F84-9FA1-4142-9875-EBD2FA6D2780}"/>
              </a:ext>
            </a:extLst>
          </p:cNvPr>
          <p:cNvSpPr>
            <a:spLocks noGrp="1"/>
          </p:cNvSpPr>
          <p:nvPr>
            <p:ph type="body" sz="quarter" idx="12" hasCustomPrompt="1"/>
          </p:nvPr>
        </p:nvSpPr>
        <p:spPr>
          <a:xfrm>
            <a:off x="681038" y="139114"/>
            <a:ext cx="8208962" cy="631298"/>
          </a:xfrm>
        </p:spPr>
        <p:txBody>
          <a:bodyPr anchor="ctr">
            <a:normAutofit/>
          </a:bodyPr>
          <a:lstStyle>
            <a:lvl1pPr marL="0" indent="0">
              <a:buNone/>
              <a:defRPr sz="2800">
                <a:solidFill>
                  <a:schemeClr val="bg1"/>
                </a:solidFill>
                <a:latin typeface="Calibri" panose="020F0502020204030204" pitchFamily="34" charset="0"/>
                <a:cs typeface="Calibri" panose="020F0502020204030204" pitchFamily="34" charset="0"/>
              </a:defRPr>
            </a:lvl1pPr>
          </a:lstStyle>
          <a:p>
            <a:pPr lvl="0"/>
            <a:r>
              <a:rPr lang="en-US"/>
              <a:t>Click to edit title</a:t>
            </a:r>
            <a:endParaRPr lang="en-GB"/>
          </a:p>
        </p:txBody>
      </p:sp>
    </p:spTree>
    <p:extLst>
      <p:ext uri="{BB962C8B-B14F-4D97-AF65-F5344CB8AC3E}">
        <p14:creationId xmlns:p14="http://schemas.microsoft.com/office/powerpoint/2010/main" val="5163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6/27/25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58531306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23" r:id="rId17"/>
    <p:sldLayoutId id="2147483924" r:id="rId18"/>
    <p:sldLayoutId id="214748392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B00E2-9EC2-D3D3-5DE5-9CF5FC4B4252}"/>
              </a:ext>
            </a:extLst>
          </p:cNvPr>
          <p:cNvSpPr>
            <a:spLocks noGrp="1"/>
          </p:cNvSpPr>
          <p:nvPr>
            <p:ph type="title"/>
          </p:nvPr>
        </p:nvSpPr>
        <p:spPr>
          <a:xfrm>
            <a:off x="838200" y="365125"/>
            <a:ext cx="833214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69CF4F-C37A-9A41-8E35-CA84EDD45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01C8753B-9283-F8EC-8A3B-7DA029DC97DB}"/>
              </a:ext>
            </a:extLst>
          </p:cNvPr>
          <p:cNvGrpSpPr>
            <a:grpSpLocks noChangeAspect="1"/>
          </p:cNvGrpSpPr>
          <p:nvPr userDrawn="1"/>
        </p:nvGrpSpPr>
        <p:grpSpPr>
          <a:xfrm>
            <a:off x="9864436" y="84716"/>
            <a:ext cx="2406378" cy="1046499"/>
            <a:chOff x="219635" y="80682"/>
            <a:chExt cx="3948953" cy="1838059"/>
          </a:xfrm>
        </p:grpSpPr>
        <p:sp>
          <p:nvSpPr>
            <p:cNvPr id="8" name="Subtitle 2">
              <a:extLst>
                <a:ext uri="{FF2B5EF4-FFF2-40B4-BE49-F238E27FC236}">
                  <a16:creationId xmlns:a16="http://schemas.microsoft.com/office/drawing/2014/main" id="{64840EE2-E86F-9CDF-9045-AEA36A2746CA}"/>
                </a:ext>
              </a:extLst>
            </p:cNvPr>
            <p:cNvSpPr txBox="1">
              <a:spLocks/>
            </p:cNvSpPr>
            <p:nvPr/>
          </p:nvSpPr>
          <p:spPr>
            <a:xfrm>
              <a:off x="219635" y="1465729"/>
              <a:ext cx="3948953" cy="453012"/>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b="1">
                <a:solidFill>
                  <a:srgbClr val="002060"/>
                </a:solidFill>
                <a:cs typeface="Calibri"/>
              </a:endParaRPr>
            </a:p>
            <a:p>
              <a:endParaRPr lang="en-GB"/>
            </a:p>
          </p:txBody>
        </p:sp>
        <p:pic>
          <p:nvPicPr>
            <p:cNvPr id="9" name="Picture 8">
              <a:extLst>
                <a:ext uri="{FF2B5EF4-FFF2-40B4-BE49-F238E27FC236}">
                  <a16:creationId xmlns:a16="http://schemas.microsoft.com/office/drawing/2014/main" id="{F1790DB9-F1B3-85DB-6F19-AD66738134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894" y="80682"/>
              <a:ext cx="3357718" cy="1586753"/>
            </a:xfrm>
            <a:prstGeom prst="rect">
              <a:avLst/>
            </a:prstGeom>
          </p:spPr>
        </p:pic>
      </p:grpSp>
    </p:spTree>
    <p:extLst>
      <p:ext uri="{BB962C8B-B14F-4D97-AF65-F5344CB8AC3E}">
        <p14:creationId xmlns:p14="http://schemas.microsoft.com/office/powerpoint/2010/main" val="92932052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hyperlink" Target="https://nationalfriendly.co.uk/bruised-britai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53.emf"/><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A283694-CECD-114D-3CE6-C59D85EA6516}"/>
              </a:ext>
            </a:extLst>
          </p:cNvPr>
          <p:cNvSpPr/>
          <p:nvPr/>
        </p:nvSpPr>
        <p:spPr>
          <a:xfrm>
            <a:off x="-1075038" y="5737307"/>
            <a:ext cx="14099059" cy="1701229"/>
          </a:xfrm>
          <a:prstGeom prst="ellipse">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211219" y="1120693"/>
            <a:ext cx="7906086" cy="2611048"/>
          </a:xfrm>
        </p:spPr>
        <p:txBody>
          <a:bodyPr vert="horz" lIns="91440" tIns="45720" rIns="91440" bIns="45720" rtlCol="0" anchor="t">
            <a:normAutofit fontScale="92500"/>
          </a:bodyPr>
          <a:lstStyle/>
          <a:p>
            <a:r>
              <a:rPr lang="en-GB" sz="4000" b="1">
                <a:solidFill>
                  <a:srgbClr val="1F2B7D"/>
                </a:solidFill>
                <a:cs typeface="Arial"/>
              </a:rPr>
              <a:t>Bruised Britain – </a:t>
            </a:r>
          </a:p>
          <a:p>
            <a:r>
              <a:rPr lang="en-GB" sz="4000" b="1">
                <a:solidFill>
                  <a:srgbClr val="1F2B7D"/>
                </a:solidFill>
                <a:cs typeface="Arial"/>
              </a:rPr>
              <a:t>The Case for Income Protection</a:t>
            </a:r>
            <a:endParaRPr lang="en-GB" sz="4000" b="1">
              <a:solidFill>
                <a:srgbClr val="1F2B7D"/>
              </a:solidFill>
              <a:ea typeface="Calibri"/>
              <a:cs typeface="Arial"/>
            </a:endParaRPr>
          </a:p>
          <a:p>
            <a:r>
              <a:rPr lang="en-GB">
                <a:solidFill>
                  <a:srgbClr val="1F2B7D"/>
                </a:solidFill>
                <a:cs typeface="Arial"/>
              </a:rPr>
              <a:t>Exploring the Physical and Financial Impact of Everyday Accidents</a:t>
            </a:r>
          </a:p>
          <a:p>
            <a:endParaRPr lang="en-GB">
              <a:solidFill>
                <a:srgbClr val="1F2B7D"/>
              </a:solidFill>
              <a:ea typeface="Calibri"/>
              <a:cs typeface="Arial" panose="020B0604020202020204" pitchFamily="34" charset="0"/>
            </a:endParaRPr>
          </a:p>
          <a:p>
            <a:r>
              <a:rPr lang="en-GB">
                <a:solidFill>
                  <a:srgbClr val="1F2B7D"/>
                </a:solidFill>
                <a:ea typeface="Calibri"/>
                <a:cs typeface="Arial"/>
              </a:rPr>
              <a:t>A research study by National Friendly</a:t>
            </a:r>
            <a:endParaRPr lang="en-GB">
              <a:solidFill>
                <a:srgbClr val="1F2B7D"/>
              </a:solidFill>
              <a:ea typeface="Calibri"/>
              <a:cs typeface="Arial" panose="020B0604020202020204" pitchFamily="34" charset="0"/>
            </a:endParaRPr>
          </a:p>
        </p:txBody>
      </p:sp>
      <p:sp>
        <p:nvSpPr>
          <p:cNvPr id="2" name="TextBox 1">
            <a:extLst>
              <a:ext uri="{FF2B5EF4-FFF2-40B4-BE49-F238E27FC236}">
                <a16:creationId xmlns:a16="http://schemas.microsoft.com/office/drawing/2014/main" id="{1CD2B344-7464-CA57-6464-09F2505753B7}"/>
              </a:ext>
            </a:extLst>
          </p:cNvPr>
          <p:cNvSpPr txBox="1"/>
          <p:nvPr/>
        </p:nvSpPr>
        <p:spPr>
          <a:xfrm>
            <a:off x="211219" y="6299313"/>
            <a:ext cx="353265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For Adviser use only</a:t>
            </a:r>
          </a:p>
        </p:txBody>
      </p:sp>
      <p:pic>
        <p:nvPicPr>
          <p:cNvPr id="6" name="Picture 5">
            <a:extLst>
              <a:ext uri="{FF2B5EF4-FFF2-40B4-BE49-F238E27FC236}">
                <a16:creationId xmlns:a16="http://schemas.microsoft.com/office/drawing/2014/main" id="{7EFCDEA8-6D10-C3BF-D016-DAB07AA49A67}"/>
              </a:ext>
            </a:extLst>
          </p:cNvPr>
          <p:cNvPicPr>
            <a:picLocks noChangeAspect="1"/>
          </p:cNvPicPr>
          <p:nvPr/>
        </p:nvPicPr>
        <p:blipFill>
          <a:blip r:embed="rId3"/>
          <a:stretch>
            <a:fillRect/>
          </a:stretch>
        </p:blipFill>
        <p:spPr>
          <a:xfrm>
            <a:off x="7279729" y="2817341"/>
            <a:ext cx="4333820" cy="3770580"/>
          </a:xfrm>
          <a:prstGeom prst="rect">
            <a:avLst/>
          </a:prstGeom>
        </p:spPr>
      </p:pic>
    </p:spTree>
    <p:extLst>
      <p:ext uri="{BB962C8B-B14F-4D97-AF65-F5344CB8AC3E}">
        <p14:creationId xmlns:p14="http://schemas.microsoft.com/office/powerpoint/2010/main" val="362282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7710E-3A81-04F8-5361-162B19783B1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8911501-8A3D-2C3A-7D73-371CA1D93B69}"/>
              </a:ext>
            </a:extLst>
          </p:cNvPr>
          <p:cNvSpPr/>
          <p:nvPr/>
        </p:nvSpPr>
        <p:spPr>
          <a:xfrm>
            <a:off x="0" y="2124082"/>
            <a:ext cx="12311743" cy="4984289"/>
          </a:xfrm>
          <a:prstGeom prst="rect">
            <a:avLst/>
          </a:prstGeom>
          <a:solidFill>
            <a:srgbClr val="F4F5F8"/>
          </a:solidFill>
          <a:ln>
            <a:solidFill>
              <a:srgbClr val="F4F5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E44625E4-130D-DAE4-1C0A-FBE996BFB42F}"/>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Gender differences in accident trends</a:t>
            </a:r>
          </a:p>
        </p:txBody>
      </p:sp>
      <p:sp>
        <p:nvSpPr>
          <p:cNvPr id="16" name="Content Placeholder 2">
            <a:extLst>
              <a:ext uri="{FF2B5EF4-FFF2-40B4-BE49-F238E27FC236}">
                <a16:creationId xmlns:a16="http://schemas.microsoft.com/office/drawing/2014/main" id="{B82A48C9-88E6-57A7-CDC0-B2E96FDE8EC3}"/>
              </a:ext>
            </a:extLst>
          </p:cNvPr>
          <p:cNvSpPr txBox="1">
            <a:spLocks/>
          </p:cNvSpPr>
          <p:nvPr/>
        </p:nvSpPr>
        <p:spPr bwMode="auto">
          <a:xfrm>
            <a:off x="900001" y="1453171"/>
            <a:ext cx="7079228"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a:solidFill>
                  <a:srgbClr val="1F2B7D"/>
                </a:solidFill>
              </a:rPr>
              <a:t>Women are more likely to suffer falls at home and outdoors, while men are more prone to workplace accidents and car-related incidents.</a:t>
            </a:r>
          </a:p>
        </p:txBody>
      </p:sp>
      <p:pic>
        <p:nvPicPr>
          <p:cNvPr id="3" name="Picture 2">
            <a:extLst>
              <a:ext uri="{FF2B5EF4-FFF2-40B4-BE49-F238E27FC236}">
                <a16:creationId xmlns:a16="http://schemas.microsoft.com/office/drawing/2014/main" id="{E9519A07-C7A1-6F2F-D50C-9322348FD78D}"/>
              </a:ext>
            </a:extLst>
          </p:cNvPr>
          <p:cNvPicPr>
            <a:picLocks noChangeAspect="1"/>
          </p:cNvPicPr>
          <p:nvPr/>
        </p:nvPicPr>
        <p:blipFill>
          <a:blip r:embed="rId3"/>
          <a:stretch>
            <a:fillRect/>
          </a:stretch>
        </p:blipFill>
        <p:spPr>
          <a:xfrm>
            <a:off x="1066800" y="2124082"/>
            <a:ext cx="10084487" cy="4848447"/>
          </a:xfrm>
          <a:prstGeom prst="rect">
            <a:avLst/>
          </a:prstGeom>
        </p:spPr>
      </p:pic>
    </p:spTree>
    <p:extLst>
      <p:ext uri="{BB962C8B-B14F-4D97-AF65-F5344CB8AC3E}">
        <p14:creationId xmlns:p14="http://schemas.microsoft.com/office/powerpoint/2010/main" val="385139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861E-7BA1-1FDA-4905-4AC3D45F65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B4AA761-6E00-F38A-B4E8-F1AC88BBED40}"/>
              </a:ext>
            </a:extLst>
          </p:cNvPr>
          <p:cNvPicPr>
            <a:picLocks noChangeAspect="1"/>
          </p:cNvPicPr>
          <p:nvPr/>
        </p:nvPicPr>
        <p:blipFill>
          <a:blip r:embed="rId3"/>
          <a:stretch>
            <a:fillRect/>
          </a:stretch>
        </p:blipFill>
        <p:spPr>
          <a:xfrm>
            <a:off x="5562600" y="1432287"/>
            <a:ext cx="6629401" cy="5425713"/>
          </a:xfrm>
          <a:prstGeom prst="rect">
            <a:avLst/>
          </a:prstGeom>
        </p:spPr>
      </p:pic>
      <p:sp>
        <p:nvSpPr>
          <p:cNvPr id="4" name="Subtitle 2">
            <a:extLst>
              <a:ext uri="{FF2B5EF4-FFF2-40B4-BE49-F238E27FC236}">
                <a16:creationId xmlns:a16="http://schemas.microsoft.com/office/drawing/2014/main" id="{72F917AF-B738-D479-F88C-7C3BF2363363}"/>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Where and why accidents happen</a:t>
            </a:r>
            <a:endParaRPr lang="en-US" sz="4400" b="1">
              <a:solidFill>
                <a:srgbClr val="1F2B7D"/>
              </a:solidFill>
            </a:endParaRPr>
          </a:p>
        </p:txBody>
      </p:sp>
      <p:sp>
        <p:nvSpPr>
          <p:cNvPr id="16" name="Content Placeholder 2">
            <a:extLst>
              <a:ext uri="{FF2B5EF4-FFF2-40B4-BE49-F238E27FC236}">
                <a16:creationId xmlns:a16="http://schemas.microsoft.com/office/drawing/2014/main" id="{B34C3609-E58D-AC11-EE8E-517474D97211}"/>
              </a:ext>
            </a:extLst>
          </p:cNvPr>
          <p:cNvSpPr txBox="1">
            <a:spLocks/>
          </p:cNvSpPr>
          <p:nvPr/>
        </p:nvSpPr>
        <p:spPr bwMode="auto">
          <a:xfrm>
            <a:off x="900001" y="1453171"/>
            <a:ext cx="5195999"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a:solidFill>
                  <a:srgbClr val="1F2B7D"/>
                </a:solidFill>
              </a:rPr>
              <a:t>The most common accident locations include </a:t>
            </a:r>
            <a:r>
              <a:rPr lang="en-GB" altLang="en-US" b="1">
                <a:solidFill>
                  <a:srgbClr val="1F2B7D"/>
                </a:solidFill>
              </a:rPr>
              <a:t>public roads (13%), living rooms (9%), outdoor public places (8%), kitchens (8%), and stairs (7%)</a:t>
            </a:r>
            <a:r>
              <a:rPr lang="en-GB" altLang="en-US">
                <a:solidFill>
                  <a:srgbClr val="1F2B7D"/>
                </a:solidFill>
              </a:rPr>
              <a:t>.</a:t>
            </a:r>
          </a:p>
          <a:p>
            <a:pPr eaLnBrk="1" fontAlgn="auto" hangingPunct="1">
              <a:lnSpc>
                <a:spcPct val="90000"/>
              </a:lnSpc>
              <a:spcAft>
                <a:spcPts val="0"/>
              </a:spcAft>
              <a:defRPr/>
            </a:pPr>
            <a:endParaRPr lang="en-GB" altLang="en-US">
              <a:solidFill>
                <a:srgbClr val="1F2B7D"/>
              </a:solidFill>
            </a:endParaRPr>
          </a:p>
          <a:p>
            <a:pPr eaLnBrk="1" fontAlgn="auto" hangingPunct="1">
              <a:lnSpc>
                <a:spcPct val="90000"/>
              </a:lnSpc>
              <a:spcAft>
                <a:spcPts val="0"/>
              </a:spcAft>
              <a:defRPr/>
            </a:pPr>
            <a:r>
              <a:rPr lang="en-GB" altLang="en-US">
                <a:solidFill>
                  <a:srgbClr val="1F2B7D"/>
                </a:solidFill>
              </a:rPr>
              <a:t>Interestingly, </a:t>
            </a:r>
            <a:r>
              <a:rPr lang="en-GB" altLang="en-US" b="1">
                <a:solidFill>
                  <a:srgbClr val="1F2B7D"/>
                </a:solidFill>
              </a:rPr>
              <a:t>43% of Britons blame themselves</a:t>
            </a:r>
            <a:r>
              <a:rPr lang="en-GB" altLang="en-US">
                <a:solidFill>
                  <a:srgbClr val="1F2B7D"/>
                </a:solidFill>
              </a:rPr>
              <a:t> for their most recent accident, but this number drops to 35% among under-35s.</a:t>
            </a:r>
          </a:p>
        </p:txBody>
      </p:sp>
    </p:spTree>
    <p:extLst>
      <p:ext uri="{BB962C8B-B14F-4D97-AF65-F5344CB8AC3E}">
        <p14:creationId xmlns:p14="http://schemas.microsoft.com/office/powerpoint/2010/main" val="230825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27800-ED57-6914-4FD1-99BCF739FB69}"/>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C711E69B-6D38-A6DB-E184-4E2AA4A9CEC8}"/>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Risk factors for younger people</a:t>
            </a:r>
            <a:endParaRPr lang="en-US" sz="4400" b="1">
              <a:solidFill>
                <a:srgbClr val="1F2B7D"/>
              </a:solidFill>
            </a:endParaRPr>
          </a:p>
        </p:txBody>
      </p:sp>
      <p:pic>
        <p:nvPicPr>
          <p:cNvPr id="3" name="Picture 2">
            <a:extLst>
              <a:ext uri="{FF2B5EF4-FFF2-40B4-BE49-F238E27FC236}">
                <a16:creationId xmlns:a16="http://schemas.microsoft.com/office/drawing/2014/main" id="{762920AA-C942-F556-6475-010D65EB1A52}"/>
              </a:ext>
            </a:extLst>
          </p:cNvPr>
          <p:cNvPicPr>
            <a:picLocks noChangeAspect="1"/>
          </p:cNvPicPr>
          <p:nvPr/>
        </p:nvPicPr>
        <p:blipFill>
          <a:blip r:embed="rId3"/>
          <a:stretch>
            <a:fillRect/>
          </a:stretch>
        </p:blipFill>
        <p:spPr>
          <a:xfrm>
            <a:off x="1" y="1155423"/>
            <a:ext cx="12192000" cy="5702578"/>
          </a:xfrm>
          <a:prstGeom prst="rect">
            <a:avLst/>
          </a:prstGeom>
        </p:spPr>
      </p:pic>
    </p:spTree>
    <p:extLst>
      <p:ext uri="{BB962C8B-B14F-4D97-AF65-F5344CB8AC3E}">
        <p14:creationId xmlns:p14="http://schemas.microsoft.com/office/powerpoint/2010/main" val="1620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910E715-C2A7-A65C-D5A4-C6A348021D71}"/>
              </a:ext>
            </a:extLst>
          </p:cNvPr>
          <p:cNvSpPr txBox="1">
            <a:spLocks/>
          </p:cNvSpPr>
          <p:nvPr/>
        </p:nvSpPr>
        <p:spPr>
          <a:xfrm>
            <a:off x="900001" y="401766"/>
            <a:ext cx="9125742"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Brits fear costly consequences of accidents as financial and NHS concerns mount</a:t>
            </a:r>
          </a:p>
        </p:txBody>
      </p:sp>
      <p:sp>
        <p:nvSpPr>
          <p:cNvPr id="5" name="Content Placeholder 2">
            <a:extLst>
              <a:ext uri="{FF2B5EF4-FFF2-40B4-BE49-F238E27FC236}">
                <a16:creationId xmlns:a16="http://schemas.microsoft.com/office/drawing/2014/main" id="{E0D7AE9B-AB94-3B56-CB7A-A2E41A0F2229}"/>
              </a:ext>
            </a:extLst>
          </p:cNvPr>
          <p:cNvSpPr txBox="1">
            <a:spLocks/>
          </p:cNvSpPr>
          <p:nvPr/>
        </p:nvSpPr>
        <p:spPr bwMode="auto">
          <a:xfrm>
            <a:off x="900001" y="2495586"/>
            <a:ext cx="5564807" cy="39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b="1">
                <a:solidFill>
                  <a:srgbClr val="1F2B7D"/>
                </a:solidFill>
              </a:rPr>
              <a:t>One in four (26%) adults live in fear of having an accident</a:t>
            </a:r>
            <a:r>
              <a:rPr lang="en-GB" altLang="en-US">
                <a:solidFill>
                  <a:srgbClr val="1F2B7D"/>
                </a:solidFill>
              </a:rPr>
              <a:t>, a figure that rises to </a:t>
            </a:r>
            <a:r>
              <a:rPr lang="en-GB" altLang="en-US" b="1">
                <a:solidFill>
                  <a:srgbClr val="1F2B7D"/>
                </a:solidFill>
              </a:rPr>
              <a:t>31% among women </a:t>
            </a:r>
            <a:r>
              <a:rPr lang="en-GB" altLang="en-US">
                <a:solidFill>
                  <a:srgbClr val="1F2B7D"/>
                </a:solidFill>
              </a:rPr>
              <a:t>and </a:t>
            </a:r>
            <a:r>
              <a:rPr lang="en-GB" altLang="en-US" b="1">
                <a:solidFill>
                  <a:srgbClr val="1F2B7D"/>
                </a:solidFill>
              </a:rPr>
              <a:t>34% among young people (aged 18-34)</a:t>
            </a:r>
            <a:r>
              <a:rPr lang="en-GB" altLang="en-US">
                <a:solidFill>
                  <a:srgbClr val="1F2B7D"/>
                </a:solidFill>
              </a:rPr>
              <a:t>.  </a:t>
            </a:r>
          </a:p>
          <a:p>
            <a:pPr eaLnBrk="1" fontAlgn="auto" hangingPunct="1">
              <a:lnSpc>
                <a:spcPct val="90000"/>
              </a:lnSpc>
              <a:spcAft>
                <a:spcPts val="0"/>
              </a:spcAft>
              <a:defRPr/>
            </a:pPr>
            <a:endParaRPr lang="en-GB" altLang="en-US">
              <a:solidFill>
                <a:srgbClr val="1F2B7D"/>
              </a:solidFill>
            </a:endParaRPr>
          </a:p>
          <a:p>
            <a:pPr eaLnBrk="1" fontAlgn="auto" hangingPunct="1">
              <a:lnSpc>
                <a:spcPct val="90000"/>
              </a:lnSpc>
              <a:spcAft>
                <a:spcPts val="0"/>
              </a:spcAft>
              <a:defRPr/>
            </a:pPr>
            <a:r>
              <a:rPr lang="en-GB" altLang="en-US">
                <a:solidFill>
                  <a:srgbClr val="1F2B7D"/>
                </a:solidFill>
              </a:rPr>
              <a:t>In fact, when it comes to their personal safety and the likelihood of having an accident day to day, </a:t>
            </a:r>
            <a:r>
              <a:rPr lang="en-GB" altLang="en-US" b="1">
                <a:solidFill>
                  <a:srgbClr val="1F2B7D"/>
                </a:solidFill>
              </a:rPr>
              <a:t>over half (51%) consider themselves to be ‘risk-averse’</a:t>
            </a:r>
            <a:r>
              <a:rPr lang="en-GB" altLang="en-US">
                <a:solidFill>
                  <a:srgbClr val="1F2B7D"/>
                </a:solidFill>
              </a:rPr>
              <a:t>. </a:t>
            </a:r>
            <a:endParaRPr lang="en-GB" altLang="en-US">
              <a:solidFill>
                <a:srgbClr val="1F2B7D"/>
              </a:solidFill>
              <a:ea typeface="Calibri"/>
              <a:cs typeface="Calibri"/>
            </a:endParaRPr>
          </a:p>
          <a:p>
            <a:pPr eaLnBrk="1" fontAlgn="auto" hangingPunct="1">
              <a:lnSpc>
                <a:spcPct val="90000"/>
              </a:lnSpc>
              <a:spcAft>
                <a:spcPts val="0"/>
              </a:spcAft>
              <a:defRPr/>
            </a:pPr>
            <a:endParaRPr lang="en-GB" altLang="en-US">
              <a:solidFill>
                <a:srgbClr val="1F2B7D"/>
              </a:solidFill>
            </a:endParaRPr>
          </a:p>
          <a:p>
            <a:pPr eaLnBrk="1" fontAlgn="auto" hangingPunct="1">
              <a:lnSpc>
                <a:spcPct val="90000"/>
              </a:lnSpc>
              <a:spcAft>
                <a:spcPts val="0"/>
              </a:spcAft>
              <a:defRPr/>
            </a:pPr>
            <a:r>
              <a:rPr lang="en-GB" altLang="en-US">
                <a:solidFill>
                  <a:srgbClr val="1F2B7D"/>
                </a:solidFill>
              </a:rPr>
              <a:t>Brits who think they will have an accident expect to have an average of eight accidents in a lifetime, but </a:t>
            </a:r>
            <a:r>
              <a:rPr lang="en-GB" altLang="en-US" b="1">
                <a:solidFill>
                  <a:srgbClr val="1F2B7D"/>
                </a:solidFill>
              </a:rPr>
              <a:t>14% think they may have nine or more</a:t>
            </a:r>
            <a:r>
              <a:rPr lang="en-GB" altLang="en-US">
                <a:solidFill>
                  <a:srgbClr val="1F2B7D"/>
                </a:solidFill>
              </a:rPr>
              <a:t>. Optimistically </a:t>
            </a:r>
            <a:r>
              <a:rPr lang="en-GB" altLang="en-US" b="1">
                <a:solidFill>
                  <a:srgbClr val="1F2B7D"/>
                </a:solidFill>
              </a:rPr>
              <a:t>13% of British adults don’t think they will ever have an accident</a:t>
            </a:r>
            <a:r>
              <a:rPr lang="en-GB" altLang="en-US">
                <a:solidFill>
                  <a:srgbClr val="1F2B7D"/>
                </a:solidFill>
              </a:rPr>
              <a:t> during their whole lifetime. </a:t>
            </a:r>
            <a:endParaRPr lang="en-GB" altLang="en-US">
              <a:solidFill>
                <a:srgbClr val="1F2B7D"/>
              </a:solidFill>
              <a:ea typeface="Calibri"/>
              <a:cs typeface="Calibri"/>
            </a:endParaRPr>
          </a:p>
        </p:txBody>
      </p:sp>
      <p:pic>
        <p:nvPicPr>
          <p:cNvPr id="1026" name="Picture 2">
            <a:extLst>
              <a:ext uri="{FF2B5EF4-FFF2-40B4-BE49-F238E27FC236}">
                <a16:creationId xmlns:a16="http://schemas.microsoft.com/office/drawing/2014/main" id="{12D0B189-C2BA-730F-1D56-46A9807372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1"/>
          <a:stretch/>
        </p:blipFill>
        <p:spPr bwMode="auto">
          <a:xfrm>
            <a:off x="6464808" y="2080373"/>
            <a:ext cx="5564807" cy="477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1ABB-4A18-B459-DD38-182E01A1198B}"/>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5AC88550-A935-FEBB-7884-C75EC2A6B44D}"/>
              </a:ext>
            </a:extLst>
          </p:cNvPr>
          <p:cNvSpPr txBox="1">
            <a:spLocks/>
          </p:cNvSpPr>
          <p:nvPr/>
        </p:nvSpPr>
        <p:spPr>
          <a:xfrm>
            <a:off x="900001" y="401766"/>
            <a:ext cx="9125742" cy="1299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Fears of permanent disability and financial impacts of an accident</a:t>
            </a:r>
          </a:p>
        </p:txBody>
      </p:sp>
      <p:sp>
        <p:nvSpPr>
          <p:cNvPr id="5" name="Content Placeholder 2">
            <a:extLst>
              <a:ext uri="{FF2B5EF4-FFF2-40B4-BE49-F238E27FC236}">
                <a16:creationId xmlns:a16="http://schemas.microsoft.com/office/drawing/2014/main" id="{AEC695E7-A35F-A77D-48C9-C6A4EE9E351F}"/>
              </a:ext>
            </a:extLst>
          </p:cNvPr>
          <p:cNvSpPr txBox="1">
            <a:spLocks/>
          </p:cNvSpPr>
          <p:nvPr/>
        </p:nvSpPr>
        <p:spPr bwMode="auto">
          <a:xfrm>
            <a:off x="900001" y="1700784"/>
            <a:ext cx="11291999" cy="33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a:solidFill>
                  <a:srgbClr val="1F2B7D"/>
                </a:solidFill>
              </a:rPr>
              <a:t>Among those who are fearful of having an accident, their reasons include:</a:t>
            </a:r>
            <a:endParaRPr lang="en-US"/>
          </a:p>
        </p:txBody>
      </p:sp>
      <p:pic>
        <p:nvPicPr>
          <p:cNvPr id="2061" name="Picture 13">
            <a:extLst>
              <a:ext uri="{FF2B5EF4-FFF2-40B4-BE49-F238E27FC236}">
                <a16:creationId xmlns:a16="http://schemas.microsoft.com/office/drawing/2014/main" id="{654B5B44-32ED-3187-D073-CE4FB8954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1" y="2033412"/>
            <a:ext cx="1627299" cy="1622214"/>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79BDE3F7-61E0-47FC-3C92-DD6A74D72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524" y="2033412"/>
            <a:ext cx="1627299" cy="1622214"/>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0175770A-3179-77BA-EFE3-21C4FABBA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047" y="2035817"/>
            <a:ext cx="1619809" cy="1619809"/>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a:extLst>
              <a:ext uri="{FF2B5EF4-FFF2-40B4-BE49-F238E27FC236}">
                <a16:creationId xmlns:a16="http://schemas.microsoft.com/office/drawing/2014/main" id="{ABD48787-4D5B-312D-68F9-B14152452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9080" y="2033411"/>
            <a:ext cx="1624887" cy="1619809"/>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a:extLst>
              <a:ext uri="{FF2B5EF4-FFF2-40B4-BE49-F238E27FC236}">
                <a16:creationId xmlns:a16="http://schemas.microsoft.com/office/drawing/2014/main" id="{C5F37538-09A3-CE58-994A-5085500FA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2190" y="2033411"/>
            <a:ext cx="1619809" cy="1619809"/>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a:extLst>
              <a:ext uri="{FF2B5EF4-FFF2-40B4-BE49-F238E27FC236}">
                <a16:creationId xmlns:a16="http://schemas.microsoft.com/office/drawing/2014/main" id="{BDDB5A09-B13F-4F40-F490-DA5553536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003" y="4897346"/>
            <a:ext cx="1627299" cy="1797384"/>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032188FE-EB69-5F98-F22B-08EA1717ED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525" y="3838540"/>
            <a:ext cx="1627299" cy="285619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a:extLst>
              <a:ext uri="{FF2B5EF4-FFF2-40B4-BE49-F238E27FC236}">
                <a16:creationId xmlns:a16="http://schemas.microsoft.com/office/drawing/2014/main" id="{6673D619-6B2A-739A-6091-728273E671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1047" y="4334437"/>
            <a:ext cx="1619809" cy="2360293"/>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a:extLst>
              <a:ext uri="{FF2B5EF4-FFF2-40B4-BE49-F238E27FC236}">
                <a16:creationId xmlns:a16="http://schemas.microsoft.com/office/drawing/2014/main" id="{4E28EB52-3E21-9602-3DEB-0A6CA8B02C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9079" y="4993946"/>
            <a:ext cx="1626297" cy="1700784"/>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a:extLst>
              <a:ext uri="{FF2B5EF4-FFF2-40B4-BE49-F238E27FC236}">
                <a16:creationId xmlns:a16="http://schemas.microsoft.com/office/drawing/2014/main" id="{A5A58F6E-AD68-7E24-9DE1-797BE7F05C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72191" y="4671327"/>
            <a:ext cx="1619810" cy="202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1141-8FE4-7AEC-E43A-35D95155890F}"/>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0C3FF3A5-6144-4F95-5C02-4FE2515A5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001" y="1298460"/>
            <a:ext cx="6380314" cy="535756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30A198A8-4871-22CE-75DF-AF223DE2FF04}"/>
              </a:ext>
            </a:extLst>
          </p:cNvPr>
          <p:cNvSpPr txBox="1">
            <a:spLocks/>
          </p:cNvSpPr>
          <p:nvPr/>
        </p:nvSpPr>
        <p:spPr>
          <a:xfrm>
            <a:off x="551133" y="420127"/>
            <a:ext cx="9125742" cy="129901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Unplanned leave</a:t>
            </a:r>
            <a:endParaRPr lang="en-US"/>
          </a:p>
        </p:txBody>
      </p:sp>
    </p:spTree>
    <p:extLst>
      <p:ext uri="{BB962C8B-B14F-4D97-AF65-F5344CB8AC3E}">
        <p14:creationId xmlns:p14="http://schemas.microsoft.com/office/powerpoint/2010/main" val="413739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558AF-9CD4-DEBD-9BE2-ACE353748EC0}"/>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BDC3A3AF-3E5A-4D6E-6C79-873BF7C880EA}"/>
              </a:ext>
            </a:extLst>
          </p:cNvPr>
          <p:cNvSpPr txBox="1">
            <a:spLocks/>
          </p:cNvSpPr>
          <p:nvPr/>
        </p:nvSpPr>
        <p:spPr>
          <a:xfrm>
            <a:off x="900001" y="401766"/>
            <a:ext cx="9125742" cy="12715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a:solidFill>
                  <a:srgbClr val="1F2B7D"/>
                </a:solidFill>
              </a:rPr>
              <a:t>The mental health toll of everyday accidents</a:t>
            </a:r>
          </a:p>
        </p:txBody>
      </p:sp>
      <p:sp>
        <p:nvSpPr>
          <p:cNvPr id="5" name="Content Placeholder 2">
            <a:extLst>
              <a:ext uri="{FF2B5EF4-FFF2-40B4-BE49-F238E27FC236}">
                <a16:creationId xmlns:a16="http://schemas.microsoft.com/office/drawing/2014/main" id="{B08C9154-83AF-C017-DF23-D628FCB9B422}"/>
              </a:ext>
            </a:extLst>
          </p:cNvPr>
          <p:cNvSpPr txBox="1">
            <a:spLocks/>
          </p:cNvSpPr>
          <p:nvPr/>
        </p:nvSpPr>
        <p:spPr bwMode="auto">
          <a:xfrm>
            <a:off x="900002" y="1967135"/>
            <a:ext cx="3910893" cy="205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a:solidFill>
                  <a:srgbClr val="1F2B7D"/>
                </a:solidFill>
              </a:rPr>
              <a:t>Accidents don’t just leave physical scars - they can take a serious toll on mental wellbeing too. </a:t>
            </a:r>
            <a:endParaRPr lang="en-GB" altLang="en-US">
              <a:solidFill>
                <a:srgbClr val="1F2B7D"/>
              </a:solidFill>
              <a:ea typeface="Calibri"/>
              <a:cs typeface="Calibri"/>
            </a:endParaRPr>
          </a:p>
          <a:p>
            <a:pPr eaLnBrk="1" fontAlgn="auto" hangingPunct="1">
              <a:lnSpc>
                <a:spcPct val="90000"/>
              </a:lnSpc>
              <a:spcAft>
                <a:spcPts val="0"/>
              </a:spcAft>
              <a:defRPr/>
            </a:pPr>
            <a:r>
              <a:rPr lang="en-GB" altLang="en-US">
                <a:solidFill>
                  <a:srgbClr val="1F2B7D"/>
                </a:solidFill>
              </a:rPr>
              <a:t>One in ten (11%) of those who’ve had an accident in the past three years suffered a lasting mental health impact.</a:t>
            </a:r>
            <a:endParaRPr lang="en-GB" altLang="en-US">
              <a:solidFill>
                <a:srgbClr val="1F2B7D"/>
              </a:solidFill>
              <a:ea typeface="Calibri"/>
              <a:cs typeface="Calibri"/>
            </a:endParaRPr>
          </a:p>
        </p:txBody>
      </p:sp>
      <p:pic>
        <p:nvPicPr>
          <p:cNvPr id="3" name="Picture 2">
            <a:extLst>
              <a:ext uri="{FF2B5EF4-FFF2-40B4-BE49-F238E27FC236}">
                <a16:creationId xmlns:a16="http://schemas.microsoft.com/office/drawing/2014/main" id="{623BF49C-63CE-FCBD-FCD8-EC969B17EADB}"/>
              </a:ext>
            </a:extLst>
          </p:cNvPr>
          <p:cNvPicPr>
            <a:picLocks noChangeAspect="1"/>
          </p:cNvPicPr>
          <p:nvPr/>
        </p:nvPicPr>
        <p:blipFill>
          <a:blip r:embed="rId2"/>
          <a:srcRect l="800" t="96" r="6963" b="319"/>
          <a:stretch/>
        </p:blipFill>
        <p:spPr>
          <a:xfrm>
            <a:off x="4810895" y="1673352"/>
            <a:ext cx="6582529" cy="5184648"/>
          </a:xfrm>
          <a:prstGeom prst="rect">
            <a:avLst/>
          </a:prstGeom>
        </p:spPr>
      </p:pic>
    </p:spTree>
    <p:extLst>
      <p:ext uri="{BB962C8B-B14F-4D97-AF65-F5344CB8AC3E}">
        <p14:creationId xmlns:p14="http://schemas.microsoft.com/office/powerpoint/2010/main" val="100296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09547A7F-D39E-D0AF-F0ED-AA8685AA6945}"/>
              </a:ext>
            </a:extLst>
          </p:cNvPr>
          <p:cNvSpPr txBox="1">
            <a:spLocks/>
          </p:cNvSpPr>
          <p:nvPr/>
        </p:nvSpPr>
        <p:spPr>
          <a:xfrm>
            <a:off x="526698" y="325025"/>
            <a:ext cx="7739639" cy="74395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Our Protection family</a:t>
            </a:r>
          </a:p>
        </p:txBody>
      </p:sp>
      <p:grpSp>
        <p:nvGrpSpPr>
          <p:cNvPr id="2" name="Group 1">
            <a:extLst>
              <a:ext uri="{FF2B5EF4-FFF2-40B4-BE49-F238E27FC236}">
                <a16:creationId xmlns:a16="http://schemas.microsoft.com/office/drawing/2014/main" id="{19D4DFFF-9FC9-A804-300F-A42A062C7556}"/>
              </a:ext>
            </a:extLst>
          </p:cNvPr>
          <p:cNvGrpSpPr/>
          <p:nvPr/>
        </p:nvGrpSpPr>
        <p:grpSpPr>
          <a:xfrm>
            <a:off x="7974952" y="1195523"/>
            <a:ext cx="3820814" cy="5401088"/>
            <a:chOff x="271839" y="1408670"/>
            <a:chExt cx="3820814" cy="5401088"/>
          </a:xfrm>
        </p:grpSpPr>
        <p:sp>
          <p:nvSpPr>
            <p:cNvPr id="3" name="Rectangle: Rounded Corners 2">
              <a:extLst>
                <a:ext uri="{FF2B5EF4-FFF2-40B4-BE49-F238E27FC236}">
                  <a16:creationId xmlns:a16="http://schemas.microsoft.com/office/drawing/2014/main" id="{B689C48E-6E0D-4E5B-5219-04522F831840}"/>
                </a:ext>
              </a:extLst>
            </p:cNvPr>
            <p:cNvSpPr/>
            <p:nvPr/>
          </p:nvSpPr>
          <p:spPr>
            <a:xfrm>
              <a:off x="271839" y="1408670"/>
              <a:ext cx="3768810" cy="4955060"/>
            </a:xfrm>
            <a:prstGeom prst="roundRect">
              <a:avLst/>
            </a:prstGeom>
            <a:solidFill>
              <a:srgbClr val="A82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C9EF83B2-152B-CC35-EE91-9FA2B18F0A42}"/>
                </a:ext>
              </a:extLst>
            </p:cNvPr>
            <p:cNvSpPr txBox="1">
              <a:spLocks/>
            </p:cNvSpPr>
            <p:nvPr/>
          </p:nvSpPr>
          <p:spPr bwMode="auto">
            <a:xfrm>
              <a:off x="443528" y="2033545"/>
              <a:ext cx="3472249" cy="36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 sensible approach to underwriting, getting your clients terms which are clear and fair.</a:t>
              </a:r>
              <a:endParaRPr lang="en-GB" altLang="en-US">
                <a:solidFill>
                  <a:schemeClr val="bg1"/>
                </a:solidFill>
              </a:endParaRPr>
            </a:p>
            <a:p>
              <a:pPr eaLnBrk="1" fontAlgn="auto" hangingPunct="1">
                <a:lnSpc>
                  <a:spcPct val="90000"/>
                </a:lnSpc>
                <a:spcAft>
                  <a:spcPts val="0"/>
                </a:spcAft>
                <a:defRPr/>
              </a:pPr>
              <a:r>
                <a:rPr lang="en-GB" altLang="en-US" sz="1600">
                  <a:solidFill>
                    <a:schemeClr val="bg1"/>
                  </a:solidFill>
                </a:rPr>
                <a:t>70% of income covered, higher than industry average</a:t>
              </a:r>
            </a:p>
            <a:p>
              <a:pPr eaLnBrk="1" fontAlgn="auto" hangingPunct="1">
                <a:lnSpc>
                  <a:spcPct val="90000"/>
                </a:lnSpc>
                <a:spcAft>
                  <a:spcPts val="0"/>
                </a:spcAft>
                <a:defRPr/>
              </a:pPr>
              <a:r>
                <a:rPr lang="en-GB" altLang="en-US" sz="1600">
                  <a:solidFill>
                    <a:schemeClr val="bg1"/>
                  </a:solidFill>
                </a:rPr>
                <a:t>Immediate cover for well controlled type 2 diabetics</a:t>
              </a:r>
            </a:p>
            <a:p>
              <a:pPr eaLnBrk="1" fontAlgn="auto" hangingPunct="1">
                <a:lnSpc>
                  <a:spcPct val="90000"/>
                </a:lnSpc>
                <a:spcAft>
                  <a:spcPts val="0"/>
                </a:spcAft>
                <a:defRPr/>
              </a:pPr>
              <a:r>
                <a:rPr lang="en-GB" altLang="en-US" sz="1600">
                  <a:solidFill>
                    <a:schemeClr val="bg1"/>
                  </a:solidFill>
                </a:rPr>
                <a:t>Add cover for hazardous pursuits and accidental death</a:t>
              </a:r>
            </a:p>
            <a:p>
              <a:pPr eaLnBrk="1" fontAlgn="auto" hangingPunct="1">
                <a:lnSpc>
                  <a:spcPct val="90000"/>
                </a:lnSpc>
                <a:spcAft>
                  <a:spcPts val="0"/>
                </a:spcAft>
                <a:defRPr/>
              </a:pPr>
              <a:r>
                <a:rPr lang="en-GB" altLang="en-US" sz="1600">
                  <a:solidFill>
                    <a:schemeClr val="bg1"/>
                  </a:solidFill>
                </a:rPr>
                <a:t>Market-leading benefit guarantee of £3,000 a month.</a:t>
              </a:r>
            </a:p>
          </p:txBody>
        </p:sp>
        <p:sp>
          <p:nvSpPr>
            <p:cNvPr id="16" name="Content Placeholder 2">
              <a:extLst>
                <a:ext uri="{FF2B5EF4-FFF2-40B4-BE49-F238E27FC236}">
                  <a16:creationId xmlns:a16="http://schemas.microsoft.com/office/drawing/2014/main" id="{05D7F3B9-3941-3B86-AD47-8B95A841E482}"/>
                </a:ext>
              </a:extLst>
            </p:cNvPr>
            <p:cNvSpPr txBox="1">
              <a:spLocks/>
            </p:cNvSpPr>
            <p:nvPr/>
          </p:nvSpPr>
          <p:spPr bwMode="auto">
            <a:xfrm>
              <a:off x="566089" y="1587517"/>
              <a:ext cx="3155616"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Income Protection</a:t>
              </a:r>
              <a:endParaRPr lang="en-GB" altLang="en-US">
                <a:solidFill>
                  <a:schemeClr val="bg1"/>
                </a:solidFill>
              </a:endParaRPr>
            </a:p>
          </p:txBody>
        </p:sp>
        <p:pic>
          <p:nvPicPr>
            <p:cNvPr id="20" name="Picture 19" descr="A group of people lying in bed&#10;&#10;Description automatically generated">
              <a:extLst>
                <a:ext uri="{FF2B5EF4-FFF2-40B4-BE49-F238E27FC236}">
                  <a16:creationId xmlns:a16="http://schemas.microsoft.com/office/drawing/2014/main" id="{701D84E4-0C43-09AF-8949-6838CD6B4E71}"/>
                </a:ext>
              </a:extLst>
            </p:cNvPr>
            <p:cNvPicPr>
              <a:picLocks noChangeAspect="1"/>
            </p:cNvPicPr>
            <p:nvPr/>
          </p:nvPicPr>
          <p:blipFill>
            <a:blip r:embed="rId3" cstate="print">
              <a:extLst>
                <a:ext uri="{28A0092B-C50C-407E-A947-70E740481C1C}">
                  <a14:useLocalDpi xmlns:a14="http://schemas.microsoft.com/office/drawing/2010/main" val="0"/>
                </a:ext>
              </a:extLst>
            </a:blip>
            <a:srcRect t="53847" r="71520"/>
            <a:stretch/>
          </p:blipFill>
          <p:spPr>
            <a:xfrm>
              <a:off x="2319847" y="5258320"/>
              <a:ext cx="1772806" cy="1551438"/>
            </a:xfrm>
            <a:prstGeom prst="rect">
              <a:avLst/>
            </a:prstGeom>
          </p:spPr>
        </p:pic>
      </p:grpSp>
      <p:grpSp>
        <p:nvGrpSpPr>
          <p:cNvPr id="8" name="Group 7">
            <a:extLst>
              <a:ext uri="{FF2B5EF4-FFF2-40B4-BE49-F238E27FC236}">
                <a16:creationId xmlns:a16="http://schemas.microsoft.com/office/drawing/2014/main" id="{DBBA6B68-1855-9BE9-95C3-32F6839CA467}"/>
              </a:ext>
            </a:extLst>
          </p:cNvPr>
          <p:cNvGrpSpPr/>
          <p:nvPr/>
        </p:nvGrpSpPr>
        <p:grpSpPr>
          <a:xfrm>
            <a:off x="172496" y="1195523"/>
            <a:ext cx="3768810" cy="5443034"/>
            <a:chOff x="4193049" y="1408670"/>
            <a:chExt cx="3768810" cy="5443034"/>
          </a:xfrm>
        </p:grpSpPr>
        <p:sp>
          <p:nvSpPr>
            <p:cNvPr id="4" name="Rectangle: Rounded Corners 3">
              <a:extLst>
                <a:ext uri="{FF2B5EF4-FFF2-40B4-BE49-F238E27FC236}">
                  <a16:creationId xmlns:a16="http://schemas.microsoft.com/office/drawing/2014/main" id="{BA79CEC2-124E-F12F-66BD-40278939C900}"/>
                </a:ext>
              </a:extLst>
            </p:cNvPr>
            <p:cNvSpPr/>
            <p:nvPr/>
          </p:nvSpPr>
          <p:spPr>
            <a:xfrm>
              <a:off x="4193049" y="1408670"/>
              <a:ext cx="3768810" cy="4955060"/>
            </a:xfrm>
            <a:prstGeom prst="roundRect">
              <a:avLst/>
            </a:prstGeom>
            <a:solidFill>
              <a:srgbClr val="0F6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A839B9EC-50AE-D70D-DF73-59DED19038B7}"/>
                </a:ext>
              </a:extLst>
            </p:cNvPr>
            <p:cNvSpPr txBox="1">
              <a:spLocks/>
            </p:cNvSpPr>
            <p:nvPr/>
          </p:nvSpPr>
          <p:spPr bwMode="auto">
            <a:xfrm>
              <a:off x="4341329" y="2145150"/>
              <a:ext cx="3472249" cy="36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 short-term protection policy to cover the consequences of everyday accidents and sickness.</a:t>
              </a:r>
              <a:endParaRPr lang="en-GB" altLang="en-US">
                <a:solidFill>
                  <a:schemeClr val="bg1"/>
                </a:solidFill>
              </a:endParaRPr>
            </a:p>
            <a:p>
              <a:pPr eaLnBrk="1" fontAlgn="auto" hangingPunct="1">
                <a:lnSpc>
                  <a:spcPct val="90000"/>
                </a:lnSpc>
                <a:spcAft>
                  <a:spcPts val="0"/>
                </a:spcAft>
                <a:defRPr/>
              </a:pPr>
              <a:r>
                <a:rPr lang="en-GB" altLang="en-US" sz="1600">
                  <a:solidFill>
                    <a:schemeClr val="bg1"/>
                  </a:solidFill>
                </a:rPr>
                <a:t>Affordable from £10 per month</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Quick to open and apply for</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Cover for the whole family</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Simple 3 cover levels</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No medical underwriting</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Optional sickness cover</a:t>
              </a:r>
              <a:endParaRPr lang="en-GB" altLang="en-US" sz="1600">
                <a:solidFill>
                  <a:schemeClr val="bg1"/>
                </a:solidFill>
                <a:ea typeface="Calibri"/>
                <a:cs typeface="Calibri"/>
              </a:endParaRPr>
            </a:p>
          </p:txBody>
        </p:sp>
        <p:sp>
          <p:nvSpPr>
            <p:cNvPr id="17" name="Content Placeholder 2">
              <a:extLst>
                <a:ext uri="{FF2B5EF4-FFF2-40B4-BE49-F238E27FC236}">
                  <a16:creationId xmlns:a16="http://schemas.microsoft.com/office/drawing/2014/main" id="{56F93B17-1956-AAFE-D108-700AC38EFF18}"/>
                </a:ext>
              </a:extLst>
            </p:cNvPr>
            <p:cNvSpPr txBox="1">
              <a:spLocks/>
            </p:cNvSpPr>
            <p:nvPr/>
          </p:nvSpPr>
          <p:spPr bwMode="auto">
            <a:xfrm>
              <a:off x="4396517" y="1587517"/>
              <a:ext cx="3155616"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Friendly Shield</a:t>
              </a:r>
              <a:endParaRPr lang="en-GB" altLang="en-US">
                <a:solidFill>
                  <a:schemeClr val="bg1"/>
                </a:solidFill>
              </a:endParaRPr>
            </a:p>
          </p:txBody>
        </p:sp>
        <p:pic>
          <p:nvPicPr>
            <p:cNvPr id="22" name="Picture 21" descr="A cartoon of a person holding a baby and a shield&#10;&#10;Description automatically generated">
              <a:extLst>
                <a:ext uri="{FF2B5EF4-FFF2-40B4-BE49-F238E27FC236}">
                  <a16:creationId xmlns:a16="http://schemas.microsoft.com/office/drawing/2014/main" id="{33BAC883-ECB3-C173-1547-BDF7AD95D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3273" y="5005197"/>
              <a:ext cx="1174124" cy="1846507"/>
            </a:xfrm>
            <a:prstGeom prst="rect">
              <a:avLst/>
            </a:prstGeom>
          </p:spPr>
        </p:pic>
      </p:grpSp>
      <p:grpSp>
        <p:nvGrpSpPr>
          <p:cNvPr id="11" name="Group 10">
            <a:extLst>
              <a:ext uri="{FF2B5EF4-FFF2-40B4-BE49-F238E27FC236}">
                <a16:creationId xmlns:a16="http://schemas.microsoft.com/office/drawing/2014/main" id="{B652D9F4-28B0-2630-9EDA-5105B43E1D94}"/>
              </a:ext>
            </a:extLst>
          </p:cNvPr>
          <p:cNvGrpSpPr/>
          <p:nvPr/>
        </p:nvGrpSpPr>
        <p:grpSpPr>
          <a:xfrm>
            <a:off x="4071234" y="1195523"/>
            <a:ext cx="3768810" cy="5337452"/>
            <a:chOff x="8114259" y="1408670"/>
            <a:chExt cx="3768810" cy="5337452"/>
          </a:xfrm>
        </p:grpSpPr>
        <p:sp>
          <p:nvSpPr>
            <p:cNvPr id="5" name="Rectangle: Rounded Corners 4">
              <a:extLst>
                <a:ext uri="{FF2B5EF4-FFF2-40B4-BE49-F238E27FC236}">
                  <a16:creationId xmlns:a16="http://schemas.microsoft.com/office/drawing/2014/main" id="{70D706ED-8942-5A86-511B-9EF5EB7DE46C}"/>
                </a:ext>
              </a:extLst>
            </p:cNvPr>
            <p:cNvSpPr/>
            <p:nvPr/>
          </p:nvSpPr>
          <p:spPr>
            <a:xfrm>
              <a:off x="8114259" y="1408670"/>
              <a:ext cx="3768810" cy="4955060"/>
            </a:xfrm>
            <a:prstGeom prst="roundRect">
              <a:avLst/>
            </a:prstGeom>
            <a:solidFill>
              <a:srgbClr val="7B0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26A0B587-0D91-ED34-4436-F69C8CFC7A98}"/>
                </a:ext>
              </a:extLst>
            </p:cNvPr>
            <p:cNvSpPr txBox="1">
              <a:spLocks/>
            </p:cNvSpPr>
            <p:nvPr/>
          </p:nvSpPr>
          <p:spPr bwMode="auto">
            <a:xfrm>
              <a:off x="8311978" y="2145150"/>
              <a:ext cx="3472249" cy="36625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An alternative for clients who’ve been declined for full IP, can’t afford it or have heavy loadings based on health grounds</a:t>
              </a:r>
              <a:r>
                <a:rPr lang="en-GB" altLang="en-US">
                  <a:solidFill>
                    <a:schemeClr val="bg1"/>
                  </a:solidFill>
                </a:rPr>
                <a:t>.</a:t>
              </a:r>
            </a:p>
            <a:p>
              <a:pPr eaLnBrk="1" fontAlgn="auto" hangingPunct="1">
                <a:lnSpc>
                  <a:spcPct val="90000"/>
                </a:lnSpc>
                <a:spcAft>
                  <a:spcPts val="0"/>
                </a:spcAft>
                <a:defRPr/>
              </a:pPr>
              <a:r>
                <a:rPr lang="en-GB" altLang="en-US" sz="1600">
                  <a:solidFill>
                    <a:schemeClr val="bg1"/>
                  </a:solidFill>
                </a:rPr>
                <a:t>No underwriting (Ideal for younger workers who just want accident cover)</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Optional cover for hazardous pursuits and accidental death</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70% of income limit, higher than industry average</a:t>
              </a:r>
              <a:endParaRPr lang="en-GB" altLang="en-US" sz="1600">
                <a:solidFill>
                  <a:schemeClr val="bg1"/>
                </a:solidFill>
                <a:ea typeface="Calibri"/>
                <a:cs typeface="Calibri"/>
              </a:endParaRPr>
            </a:p>
          </p:txBody>
        </p:sp>
        <p:sp>
          <p:nvSpPr>
            <p:cNvPr id="18" name="Content Placeholder 2">
              <a:extLst>
                <a:ext uri="{FF2B5EF4-FFF2-40B4-BE49-F238E27FC236}">
                  <a16:creationId xmlns:a16="http://schemas.microsoft.com/office/drawing/2014/main" id="{D777F5BF-1826-1AD3-5CC4-E522FE7569AF}"/>
                </a:ext>
              </a:extLst>
            </p:cNvPr>
            <p:cNvSpPr txBox="1">
              <a:spLocks/>
            </p:cNvSpPr>
            <p:nvPr/>
          </p:nvSpPr>
          <p:spPr bwMode="auto">
            <a:xfrm>
              <a:off x="8420856" y="1591130"/>
              <a:ext cx="3155616" cy="557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eaLnBrk="1" fontAlgn="auto" hangingPunct="1">
                <a:lnSpc>
                  <a:spcPct val="90000"/>
                </a:lnSpc>
                <a:spcAft>
                  <a:spcPts val="0"/>
                </a:spcAft>
                <a:buNone/>
                <a:defRPr/>
              </a:pPr>
              <a:r>
                <a:rPr lang="en-GB" altLang="en-US" sz="2000" b="1">
                  <a:solidFill>
                    <a:schemeClr val="bg1"/>
                  </a:solidFill>
                </a:rPr>
                <a:t>Accident Only IP</a:t>
              </a:r>
              <a:endParaRPr lang="en-GB" altLang="en-US">
                <a:solidFill>
                  <a:schemeClr val="bg1"/>
                </a:solidFill>
              </a:endParaRPr>
            </a:p>
          </p:txBody>
        </p:sp>
        <p:pic>
          <p:nvPicPr>
            <p:cNvPr id="23" name="Picture 22" descr="A cartoon of a person with crutches&#10;&#10;Description automatically generated">
              <a:extLst>
                <a:ext uri="{FF2B5EF4-FFF2-40B4-BE49-F238E27FC236}">
                  <a16:creationId xmlns:a16="http://schemas.microsoft.com/office/drawing/2014/main" id="{5181CD9C-2FC8-71F5-13FF-6FD129C0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7507" y="4886427"/>
              <a:ext cx="819635" cy="1859695"/>
            </a:xfrm>
            <a:prstGeom prst="rect">
              <a:avLst/>
            </a:prstGeom>
            <a:ln>
              <a:noFill/>
            </a:ln>
          </p:spPr>
        </p:pic>
      </p:grpSp>
    </p:spTree>
    <p:extLst>
      <p:ext uri="{BB962C8B-B14F-4D97-AF65-F5344CB8AC3E}">
        <p14:creationId xmlns:p14="http://schemas.microsoft.com/office/powerpoint/2010/main" val="1753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6B3B-4F62-66D1-C2B2-68C7A24A0D86}"/>
              </a:ext>
            </a:extLst>
          </p:cNvPr>
          <p:cNvSpPr>
            <a:spLocks noGrp="1"/>
          </p:cNvSpPr>
          <p:nvPr>
            <p:ph type="title"/>
          </p:nvPr>
        </p:nvSpPr>
        <p:spPr>
          <a:xfrm>
            <a:off x="473529" y="146794"/>
            <a:ext cx="8330698" cy="1325563"/>
          </a:xfrm>
        </p:spPr>
        <p:txBody>
          <a:bodyPr>
            <a:normAutofit/>
          </a:bodyPr>
          <a:lstStyle/>
          <a:p>
            <a:r>
              <a:rPr lang="en-US" sz="3600" b="1">
                <a:solidFill>
                  <a:srgbClr val="1F2B7D"/>
                </a:solidFill>
                <a:latin typeface="+mn-lt"/>
              </a:rPr>
              <a:t>Value beyond financial support:</a:t>
            </a:r>
            <a:br>
              <a:rPr lang="en-US" sz="3600" b="1">
                <a:latin typeface="+mn-lt"/>
              </a:rPr>
            </a:br>
            <a:r>
              <a:rPr lang="en-US" sz="3600" b="1">
                <a:solidFill>
                  <a:srgbClr val="1F2B7D"/>
                </a:solidFill>
                <a:latin typeface="+mn-lt"/>
              </a:rPr>
              <a:t>Free access to Friendly GP+ (16+)</a:t>
            </a:r>
            <a:endParaRPr lang="en-GB" sz="3600" b="1">
              <a:solidFill>
                <a:srgbClr val="1F2B7D"/>
              </a:solidFill>
              <a:latin typeface="+mn-lt"/>
            </a:endParaRPr>
          </a:p>
        </p:txBody>
      </p:sp>
      <p:pic>
        <p:nvPicPr>
          <p:cNvPr id="11" name="Picture 10" descr="A person shaking hands with a doctor&#10;&#10;Description automatically generated">
            <a:extLst>
              <a:ext uri="{FF2B5EF4-FFF2-40B4-BE49-F238E27FC236}">
                <a16:creationId xmlns:a16="http://schemas.microsoft.com/office/drawing/2014/main" id="{2FE1401E-1EC0-080D-4632-01C95DA78860}"/>
              </a:ext>
            </a:extLst>
          </p:cNvPr>
          <p:cNvPicPr>
            <a:picLocks noChangeAspect="1"/>
          </p:cNvPicPr>
          <p:nvPr/>
        </p:nvPicPr>
        <p:blipFill rotWithShape="1">
          <a:blip r:embed="rId3">
            <a:extLst>
              <a:ext uri="{28A0092B-C50C-407E-A947-70E740481C1C}">
                <a14:useLocalDpi xmlns:a14="http://schemas.microsoft.com/office/drawing/2010/main" val="0"/>
              </a:ext>
            </a:extLst>
          </a:blip>
          <a:srcRect l="12667" t="6172" r="10532" b="5701"/>
          <a:stretch/>
        </p:blipFill>
        <p:spPr>
          <a:xfrm>
            <a:off x="7938655" y="1883383"/>
            <a:ext cx="4122281" cy="4730202"/>
          </a:xfrm>
          <a:prstGeom prst="rect">
            <a:avLst/>
          </a:prstGeom>
        </p:spPr>
      </p:pic>
      <p:sp>
        <p:nvSpPr>
          <p:cNvPr id="12" name="Content Placeholder 2">
            <a:extLst>
              <a:ext uri="{FF2B5EF4-FFF2-40B4-BE49-F238E27FC236}">
                <a16:creationId xmlns:a16="http://schemas.microsoft.com/office/drawing/2014/main" id="{BBC3AF8F-1E31-6816-D81C-2420A190A985}"/>
              </a:ext>
            </a:extLst>
          </p:cNvPr>
          <p:cNvSpPr>
            <a:spLocks noGrp="1"/>
          </p:cNvSpPr>
          <p:nvPr>
            <p:ph idx="1"/>
          </p:nvPr>
        </p:nvSpPr>
        <p:spPr>
          <a:xfrm>
            <a:off x="636814" y="1472358"/>
            <a:ext cx="8001000" cy="5030516"/>
          </a:xfrm>
        </p:spPr>
        <p:txBody>
          <a:bodyPr vert="horz" lIns="91440" tIns="45720" rIns="91440" bIns="45720" rtlCol="0" anchor="t">
            <a:normAutofit lnSpcReduction="10000"/>
          </a:bodyPr>
          <a:lstStyle/>
          <a:p>
            <a:pPr marL="0" indent="0">
              <a:buNone/>
            </a:pPr>
            <a:r>
              <a:rPr lang="en-US" sz="1800">
                <a:solidFill>
                  <a:srgbClr val="1F2B7D"/>
                </a:solidFill>
              </a:rPr>
              <a:t>Our virtual GP service is a free added benefit on these plans.</a:t>
            </a:r>
          </a:p>
          <a:p>
            <a:pPr marL="0" indent="0">
              <a:buNone/>
            </a:pPr>
            <a:r>
              <a:rPr lang="en-US" sz="1800">
                <a:solidFill>
                  <a:srgbClr val="1F2B7D"/>
                </a:solidFill>
              </a:rPr>
              <a:t>It can be accessed over the phone or online 24 hours a day, 7 days a week so your clients can always speak to a doctor when they need one.</a:t>
            </a:r>
            <a:endParaRPr lang="en-US" sz="1800">
              <a:solidFill>
                <a:srgbClr val="1F2B7D"/>
              </a:solidFill>
              <a:ea typeface="Calibri"/>
              <a:cs typeface="Calibri"/>
            </a:endParaRPr>
          </a:p>
          <a:p>
            <a:pPr marL="0" indent="0">
              <a:buNone/>
            </a:pPr>
            <a:r>
              <a:rPr lang="en-US" sz="1800">
                <a:solidFill>
                  <a:srgbClr val="1F2B7D"/>
                </a:solidFill>
              </a:rPr>
              <a:t>Not only is it there to support your clients, but their children and partners too.</a:t>
            </a:r>
            <a:endParaRPr lang="en-US" sz="1800">
              <a:solidFill>
                <a:srgbClr val="1F2B7D"/>
              </a:solidFill>
              <a:ea typeface="Calibri"/>
              <a:cs typeface="Calibri"/>
            </a:endParaRPr>
          </a:p>
          <a:p>
            <a:pPr marL="0" indent="0">
              <a:buNone/>
            </a:pPr>
            <a:endParaRPr lang="en-US" sz="1800">
              <a:solidFill>
                <a:srgbClr val="1F2B7D"/>
              </a:solidFill>
            </a:endParaRPr>
          </a:p>
          <a:p>
            <a:pPr marL="0" indent="0">
              <a:buNone/>
            </a:pPr>
            <a:r>
              <a:rPr lang="en-GB" sz="1800" b="1">
                <a:solidFill>
                  <a:srgbClr val="1F2B7D"/>
                </a:solidFill>
              </a:rPr>
              <a:t>Features:</a:t>
            </a:r>
            <a:endParaRPr lang="en-GB" sz="1800" b="1">
              <a:solidFill>
                <a:srgbClr val="1F2B7D"/>
              </a:solidFill>
              <a:ea typeface="Calibri"/>
              <a:cs typeface="Calibri"/>
            </a:endParaRPr>
          </a:p>
          <a:p>
            <a:pPr algn="l">
              <a:buFont typeface="Arial" panose="020B0604020202020204" pitchFamily="34" charset="0"/>
              <a:buChar char="•"/>
            </a:pPr>
            <a:r>
              <a:rPr lang="en-US" sz="1800" i="0">
                <a:solidFill>
                  <a:srgbClr val="1F2B7D"/>
                </a:solidFill>
                <a:effectLst/>
              </a:rPr>
              <a:t>24/7 unlimited GP telephone consultations</a:t>
            </a:r>
            <a:endParaRPr lang="en-US" sz="1800" i="0">
              <a:solidFill>
                <a:srgbClr val="1F2B7D"/>
              </a:solidFill>
              <a:effectLst/>
              <a:ea typeface="Calibri"/>
              <a:cs typeface="Calibri"/>
            </a:endParaRPr>
          </a:p>
          <a:p>
            <a:pPr algn="l">
              <a:buFont typeface="Arial" panose="020B0604020202020204" pitchFamily="34" charset="0"/>
              <a:buChar char="•"/>
            </a:pPr>
            <a:r>
              <a:rPr lang="en-US" sz="1800" i="0">
                <a:solidFill>
                  <a:srgbClr val="1F2B7D"/>
                </a:solidFill>
                <a:effectLst/>
              </a:rPr>
              <a:t>Video consultations</a:t>
            </a:r>
            <a:endParaRPr lang="en-US" sz="1800" i="0">
              <a:solidFill>
                <a:srgbClr val="1F2B7D"/>
              </a:solidFill>
              <a:effectLst/>
              <a:ea typeface="Calibri"/>
              <a:cs typeface="Calibri"/>
            </a:endParaRPr>
          </a:p>
          <a:p>
            <a:pPr algn="l">
              <a:buFont typeface="Arial" panose="020B0604020202020204" pitchFamily="34" charset="0"/>
              <a:buChar char="•"/>
            </a:pPr>
            <a:r>
              <a:rPr lang="en-US" sz="1800" i="0">
                <a:solidFill>
                  <a:srgbClr val="1F2B7D"/>
                </a:solidFill>
                <a:effectLst/>
              </a:rPr>
              <a:t>Private prescriptions</a:t>
            </a:r>
            <a:endParaRPr lang="en-US" sz="1800" i="0">
              <a:solidFill>
                <a:srgbClr val="1F2B7D"/>
              </a:solidFill>
              <a:effectLst/>
              <a:ea typeface="Calibri"/>
              <a:cs typeface="Calibri"/>
            </a:endParaRPr>
          </a:p>
          <a:p>
            <a:pPr algn="l">
              <a:buFont typeface="Arial" panose="020B0604020202020204" pitchFamily="34" charset="0"/>
              <a:buChar char="•"/>
            </a:pPr>
            <a:r>
              <a:rPr lang="en-US" sz="1800" i="0">
                <a:solidFill>
                  <a:srgbClr val="1F2B7D"/>
                </a:solidFill>
                <a:effectLst/>
              </a:rPr>
              <a:t>Open referrals</a:t>
            </a:r>
            <a:endParaRPr lang="en-US" sz="1800" i="0">
              <a:solidFill>
                <a:srgbClr val="1F2B7D"/>
              </a:solidFill>
              <a:effectLst/>
              <a:ea typeface="Calibri"/>
              <a:cs typeface="Calibri"/>
            </a:endParaRPr>
          </a:p>
          <a:p>
            <a:r>
              <a:rPr lang="en-US" sz="1800">
                <a:solidFill>
                  <a:srgbClr val="1F2B7D"/>
                </a:solidFill>
                <a:ea typeface="Calibri"/>
                <a:cs typeface="Calibri"/>
              </a:rPr>
              <a:t>Physiotherapy</a:t>
            </a:r>
            <a:endParaRPr lang="en-US" sz="1800">
              <a:solidFill>
                <a:srgbClr val="1F2B7D"/>
              </a:solidFill>
            </a:endParaRPr>
          </a:p>
          <a:p>
            <a:pPr algn="l">
              <a:buFont typeface="Arial" panose="020B0604020202020204" pitchFamily="34" charset="0"/>
              <a:buChar char="•"/>
            </a:pPr>
            <a:r>
              <a:rPr lang="en-US" sz="1800">
                <a:solidFill>
                  <a:srgbClr val="1F2B7D"/>
                </a:solidFill>
              </a:rPr>
              <a:t>Counselling</a:t>
            </a:r>
            <a:endParaRPr lang="en-US" sz="1800">
              <a:solidFill>
                <a:srgbClr val="1F2B7D"/>
              </a:solidFill>
              <a:ea typeface="Calibri"/>
              <a:cs typeface="Calibri"/>
            </a:endParaRPr>
          </a:p>
          <a:p>
            <a:pPr algn="l">
              <a:buFont typeface="Arial" panose="020B0604020202020204" pitchFamily="34" charset="0"/>
              <a:buChar char="•"/>
            </a:pPr>
            <a:r>
              <a:rPr lang="en-US" sz="1800" i="0">
                <a:solidFill>
                  <a:srgbClr val="1F2B7D"/>
                </a:solidFill>
                <a:effectLst/>
              </a:rPr>
              <a:t>Health and wellbeing guidance and hub</a:t>
            </a:r>
            <a:endParaRPr lang="en-US" sz="1800" i="0">
              <a:solidFill>
                <a:srgbClr val="1F2B7D"/>
              </a:solidFill>
              <a:effectLst/>
              <a:ea typeface="Calibri"/>
              <a:cs typeface="Calibri"/>
            </a:endParaRPr>
          </a:p>
          <a:p>
            <a:pPr algn="l">
              <a:buFont typeface="Arial" panose="020B0604020202020204" pitchFamily="34" charset="0"/>
              <a:buChar char="•"/>
            </a:pPr>
            <a:r>
              <a:rPr lang="en-US" sz="1800">
                <a:solidFill>
                  <a:srgbClr val="1F2B7D"/>
                </a:solidFill>
              </a:rPr>
              <a:t>Money and debt help</a:t>
            </a:r>
            <a:endParaRPr lang="en-US" sz="1800" i="0">
              <a:solidFill>
                <a:srgbClr val="1F2B7D"/>
              </a:solidFill>
              <a:effectLst/>
              <a:ea typeface="Calibri"/>
              <a:cs typeface="Calibri"/>
            </a:endParaRPr>
          </a:p>
          <a:p>
            <a:pPr algn="l">
              <a:buFont typeface="Arial" panose="020B0604020202020204" pitchFamily="34" charset="0"/>
              <a:buChar char="•"/>
            </a:pPr>
            <a:endParaRPr lang="en-US" sz="1800" i="0">
              <a:solidFill>
                <a:srgbClr val="1F2B7D"/>
              </a:solidFill>
              <a:effectLst/>
            </a:endParaRPr>
          </a:p>
          <a:p>
            <a:pPr marL="0" indent="0">
              <a:buNone/>
            </a:pPr>
            <a:endParaRPr lang="en-GB" sz="2400"/>
          </a:p>
        </p:txBody>
      </p:sp>
    </p:spTree>
    <p:extLst>
      <p:ext uri="{BB962C8B-B14F-4D97-AF65-F5344CB8AC3E}">
        <p14:creationId xmlns:p14="http://schemas.microsoft.com/office/powerpoint/2010/main" val="85547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E464-0DBA-CA63-FFB2-6386A5BFA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A95D0-AF1F-993D-516E-FD3C91AA4713}"/>
              </a:ext>
            </a:extLst>
          </p:cNvPr>
          <p:cNvSpPr>
            <a:spLocks noGrp="1"/>
          </p:cNvSpPr>
          <p:nvPr>
            <p:ph type="title"/>
          </p:nvPr>
        </p:nvSpPr>
        <p:spPr>
          <a:xfrm>
            <a:off x="473529" y="146794"/>
            <a:ext cx="8330698" cy="1325563"/>
          </a:xfrm>
        </p:spPr>
        <p:txBody>
          <a:bodyPr>
            <a:normAutofit/>
          </a:bodyPr>
          <a:lstStyle/>
          <a:p>
            <a:r>
              <a:rPr lang="en-US" sz="3600" b="1">
                <a:solidFill>
                  <a:srgbClr val="1F2B7D"/>
                </a:solidFill>
                <a:latin typeface="+mn-lt"/>
              </a:rPr>
              <a:t>Value beyond financial support:</a:t>
            </a:r>
            <a:br>
              <a:rPr lang="en-US" sz="3600" b="1">
                <a:solidFill>
                  <a:srgbClr val="1F2B7D"/>
                </a:solidFill>
                <a:latin typeface="+mn-lt"/>
              </a:rPr>
            </a:br>
            <a:r>
              <a:rPr lang="en-US" sz="3600" b="1">
                <a:solidFill>
                  <a:srgbClr val="1F2B7D"/>
                </a:solidFill>
                <a:latin typeface="+mn-lt"/>
              </a:rPr>
              <a:t>What our members say about Friendly GP+</a:t>
            </a:r>
            <a:endParaRPr lang="en-GB" sz="3600" b="1">
              <a:solidFill>
                <a:srgbClr val="1F2B7D"/>
              </a:solidFill>
              <a:latin typeface="+mn-lt"/>
            </a:endParaRPr>
          </a:p>
        </p:txBody>
      </p:sp>
      <p:pic>
        <p:nvPicPr>
          <p:cNvPr id="7" name="Picture 6">
            <a:extLst>
              <a:ext uri="{FF2B5EF4-FFF2-40B4-BE49-F238E27FC236}">
                <a16:creationId xmlns:a16="http://schemas.microsoft.com/office/drawing/2014/main" id="{6CE361AD-6A86-5440-4646-5B6E14F57670}"/>
              </a:ext>
            </a:extLst>
          </p:cNvPr>
          <p:cNvPicPr>
            <a:picLocks noChangeAspect="1"/>
          </p:cNvPicPr>
          <p:nvPr/>
        </p:nvPicPr>
        <p:blipFill>
          <a:blip r:embed="rId3"/>
          <a:stretch>
            <a:fillRect/>
          </a:stretch>
        </p:blipFill>
        <p:spPr>
          <a:xfrm>
            <a:off x="905771" y="1472357"/>
            <a:ext cx="10377867" cy="5073916"/>
          </a:xfrm>
          <a:prstGeom prst="rect">
            <a:avLst/>
          </a:prstGeom>
        </p:spPr>
      </p:pic>
    </p:spTree>
    <p:extLst>
      <p:ext uri="{BB962C8B-B14F-4D97-AF65-F5344CB8AC3E}">
        <p14:creationId xmlns:p14="http://schemas.microsoft.com/office/powerpoint/2010/main" val="235459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58F6D-B279-4BD9-DC44-42BB5C28129A}"/>
              </a:ext>
            </a:extLst>
          </p:cNvPr>
          <p:cNvSpPr txBox="1"/>
          <p:nvPr/>
        </p:nvSpPr>
        <p:spPr>
          <a:xfrm>
            <a:off x="684836" y="743447"/>
            <a:ext cx="7738727" cy="5186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4400" b="1">
                <a:solidFill>
                  <a:srgbClr val="1F2B7D"/>
                </a:solidFill>
                <a:cs typeface="Arial"/>
              </a:rPr>
              <a:t>Today’s agenda</a:t>
            </a:r>
            <a:endParaRPr lang="en-US" sz="4400">
              <a:solidFill>
                <a:srgbClr val="1F2B7D"/>
              </a:solidFill>
              <a:cs typeface="Arial"/>
            </a:endParaRPr>
          </a:p>
          <a:p>
            <a:pPr>
              <a:spcAft>
                <a:spcPts val="600"/>
              </a:spcAft>
            </a:pPr>
            <a:endParaRPr lang="en-US">
              <a:solidFill>
                <a:srgbClr val="1F2B7D"/>
              </a:solidFill>
              <a:cs typeface="Arial"/>
            </a:endParaRPr>
          </a:p>
          <a:p>
            <a:pPr marL="285750" indent="-285750">
              <a:spcAft>
                <a:spcPts val="600"/>
              </a:spcAft>
              <a:buFontTx/>
              <a:buChar char="-"/>
            </a:pPr>
            <a:r>
              <a:rPr lang="en-GB" sz="2800">
                <a:solidFill>
                  <a:srgbClr val="1F2B7D"/>
                </a:solidFill>
                <a:cs typeface="Arial"/>
              </a:rPr>
              <a:t>Why everyday accidents matter</a:t>
            </a:r>
          </a:p>
          <a:p>
            <a:pPr marL="285750" indent="-285750">
              <a:spcAft>
                <a:spcPts val="600"/>
              </a:spcAft>
              <a:buFontTx/>
              <a:buChar char="-"/>
            </a:pPr>
            <a:r>
              <a:rPr lang="en-GB" sz="2800">
                <a:solidFill>
                  <a:srgbClr val="1F2B7D"/>
                </a:solidFill>
                <a:cs typeface="Arial"/>
              </a:rPr>
              <a:t>Key findings – the reality of accidents</a:t>
            </a:r>
          </a:p>
          <a:p>
            <a:pPr marL="285750" indent="-285750">
              <a:spcAft>
                <a:spcPts val="600"/>
              </a:spcAft>
              <a:buFontTx/>
              <a:buChar char="-"/>
            </a:pPr>
            <a:r>
              <a:rPr lang="en-GB" sz="2800">
                <a:solidFill>
                  <a:srgbClr val="1F2B7D"/>
                </a:solidFill>
                <a:cs typeface="Arial"/>
              </a:rPr>
              <a:t>Common outcomes of accidents</a:t>
            </a:r>
          </a:p>
          <a:p>
            <a:pPr marL="285750" indent="-285750">
              <a:spcAft>
                <a:spcPts val="600"/>
              </a:spcAft>
              <a:buFontTx/>
              <a:buChar char="-"/>
            </a:pPr>
            <a:r>
              <a:rPr lang="en-GB" sz="2800">
                <a:solidFill>
                  <a:srgbClr val="1F2B7D"/>
                </a:solidFill>
                <a:cs typeface="Arial"/>
              </a:rPr>
              <a:t>Long term consequences</a:t>
            </a:r>
          </a:p>
          <a:p>
            <a:pPr marL="285750" indent="-285750">
              <a:spcAft>
                <a:spcPts val="600"/>
              </a:spcAft>
              <a:buFontTx/>
              <a:buChar char="-"/>
            </a:pPr>
            <a:r>
              <a:rPr lang="en-GB" sz="2800">
                <a:solidFill>
                  <a:srgbClr val="1F2B7D"/>
                </a:solidFill>
                <a:cs typeface="Arial"/>
              </a:rPr>
              <a:t>The hidden costs of accidents</a:t>
            </a:r>
          </a:p>
          <a:p>
            <a:pPr marL="285750" indent="-285750">
              <a:spcAft>
                <a:spcPts val="600"/>
              </a:spcAft>
              <a:buFontTx/>
              <a:buChar char="-"/>
            </a:pPr>
            <a:r>
              <a:rPr lang="en-GB" sz="2800">
                <a:solidFill>
                  <a:srgbClr val="1F2B7D"/>
                </a:solidFill>
                <a:cs typeface="Arial"/>
              </a:rPr>
              <a:t>Why protection matters</a:t>
            </a:r>
          </a:p>
          <a:p>
            <a:pPr marL="285750" indent="-285750">
              <a:spcAft>
                <a:spcPts val="600"/>
              </a:spcAft>
              <a:buFontTx/>
              <a:buChar char="-"/>
            </a:pPr>
            <a:r>
              <a:rPr lang="en-GB" sz="2800">
                <a:solidFill>
                  <a:srgbClr val="1F2B7D"/>
                </a:solidFill>
                <a:cs typeface="Arial"/>
              </a:rPr>
              <a:t>Our product family</a:t>
            </a:r>
          </a:p>
          <a:p>
            <a:pPr marL="285750" indent="-285750">
              <a:spcAft>
                <a:spcPts val="600"/>
              </a:spcAft>
              <a:buFontTx/>
              <a:buChar char="-"/>
            </a:pPr>
            <a:r>
              <a:rPr lang="en-GB" sz="2800">
                <a:solidFill>
                  <a:srgbClr val="1F2B7D"/>
                </a:solidFill>
                <a:cs typeface="Arial"/>
              </a:rPr>
              <a:t>About Us</a:t>
            </a:r>
          </a:p>
        </p:txBody>
      </p:sp>
    </p:spTree>
    <p:extLst>
      <p:ext uri="{BB962C8B-B14F-4D97-AF65-F5344CB8AC3E}">
        <p14:creationId xmlns:p14="http://schemas.microsoft.com/office/powerpoint/2010/main" val="4854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50077-65BB-6EC5-FE33-E522E139935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61EEB72-5447-BA8A-3D1B-69FAD27DF814}"/>
              </a:ext>
            </a:extLst>
          </p:cNvPr>
          <p:cNvSpPr/>
          <p:nvPr/>
        </p:nvSpPr>
        <p:spPr>
          <a:xfrm>
            <a:off x="554289" y="1416100"/>
            <a:ext cx="5710587" cy="4465716"/>
          </a:xfrm>
          <a:prstGeom prst="roundRect">
            <a:avLst/>
          </a:prstGeom>
          <a:solidFill>
            <a:srgbClr val="1F2B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6519366-0349-B396-3F7B-5D95979C287D}"/>
              </a:ext>
            </a:extLst>
          </p:cNvPr>
          <p:cNvSpPr txBox="1">
            <a:spLocks/>
          </p:cNvSpPr>
          <p:nvPr/>
        </p:nvSpPr>
        <p:spPr>
          <a:xfrm>
            <a:off x="653143" y="401766"/>
            <a:ext cx="8801100"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Supporting your client conversations</a:t>
            </a:r>
          </a:p>
        </p:txBody>
      </p:sp>
      <p:sp>
        <p:nvSpPr>
          <p:cNvPr id="16" name="Content Placeholder 2">
            <a:extLst>
              <a:ext uri="{FF2B5EF4-FFF2-40B4-BE49-F238E27FC236}">
                <a16:creationId xmlns:a16="http://schemas.microsoft.com/office/drawing/2014/main" id="{48D1A5EB-BC15-79DB-0C7A-9FCDC698617F}"/>
              </a:ext>
            </a:extLst>
          </p:cNvPr>
          <p:cNvSpPr txBox="1">
            <a:spLocks/>
          </p:cNvSpPr>
          <p:nvPr/>
        </p:nvSpPr>
        <p:spPr bwMode="auto">
          <a:xfrm>
            <a:off x="800100" y="1631374"/>
            <a:ext cx="5295900" cy="31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Bridging the gap with Protection</a:t>
            </a:r>
          </a:p>
          <a:p>
            <a:pPr marL="0" indent="0" eaLnBrk="1" fontAlgn="auto" hangingPunct="1">
              <a:lnSpc>
                <a:spcPct val="90000"/>
              </a:lnSpc>
              <a:spcAft>
                <a:spcPts val="0"/>
              </a:spcAft>
              <a:buNone/>
              <a:defRPr/>
            </a:pPr>
            <a:endParaRPr lang="en-GB" altLang="en-US" sz="2000" b="1">
              <a:solidFill>
                <a:schemeClr val="bg1"/>
              </a:solidFill>
            </a:endParaRPr>
          </a:p>
          <a:p>
            <a:pPr eaLnBrk="1" fontAlgn="auto" hangingPunct="1">
              <a:lnSpc>
                <a:spcPct val="90000"/>
              </a:lnSpc>
              <a:spcAft>
                <a:spcPts val="0"/>
              </a:spcAft>
              <a:defRPr/>
            </a:pPr>
            <a:r>
              <a:rPr lang="en-GB" altLang="en-US" sz="1600">
                <a:solidFill>
                  <a:schemeClr val="bg1"/>
                </a:solidFill>
              </a:rPr>
              <a:t>Use key stats to highlight the importance of income protection, especially to younger lives, whose concerns seem more acute.</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Share the Bruised Britain landing page with clients for added credibility.</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Build trust with data-driven advice.</a:t>
            </a:r>
            <a:endParaRPr lang="en-GB" altLang="en-US" sz="1600">
              <a:solidFill>
                <a:schemeClr val="bg1"/>
              </a:solidFill>
              <a:ea typeface="Calibri"/>
              <a:cs typeface="Calibri"/>
            </a:endParaRPr>
          </a:p>
          <a:p>
            <a:pPr eaLnBrk="1" fontAlgn="auto" hangingPunct="1">
              <a:lnSpc>
                <a:spcPct val="90000"/>
              </a:lnSpc>
              <a:spcAft>
                <a:spcPts val="0"/>
              </a:spcAft>
              <a:defRPr/>
            </a:pPr>
            <a:r>
              <a:rPr lang="en-GB" altLang="en-US" sz="1600">
                <a:solidFill>
                  <a:schemeClr val="bg1"/>
                </a:solidFill>
              </a:rPr>
              <a:t>National Friendly is a credible provider who understands client needs with products designed to fulfil their requirements.</a:t>
            </a:r>
            <a:endParaRPr lang="en-GB" altLang="en-US" sz="1600">
              <a:solidFill>
                <a:schemeClr val="bg1"/>
              </a:solidFill>
              <a:ea typeface="Calibri"/>
              <a:cs typeface="Calibri"/>
            </a:endParaRPr>
          </a:p>
        </p:txBody>
      </p:sp>
      <p:pic>
        <p:nvPicPr>
          <p:cNvPr id="5" name="Picture 4" descr="A person with multiple arms holding a computer and a telescope&#10;&#10;Description automatically generated">
            <a:extLst>
              <a:ext uri="{FF2B5EF4-FFF2-40B4-BE49-F238E27FC236}">
                <a16:creationId xmlns:a16="http://schemas.microsoft.com/office/drawing/2014/main" id="{0D7EA842-794A-1777-4B91-AC680D04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164" y="1114601"/>
            <a:ext cx="3994835" cy="5673824"/>
          </a:xfrm>
          <a:prstGeom prst="rect">
            <a:avLst/>
          </a:prstGeom>
        </p:spPr>
      </p:pic>
      <p:sp>
        <p:nvSpPr>
          <p:cNvPr id="2" name="Rectangle: Rounded Corners 1">
            <a:hlinkClick r:id="rId4"/>
            <a:extLst>
              <a:ext uri="{FF2B5EF4-FFF2-40B4-BE49-F238E27FC236}">
                <a16:creationId xmlns:a16="http://schemas.microsoft.com/office/drawing/2014/main" id="{5508C7C2-1B3A-3E96-5BDB-A05E9FECEA89}"/>
              </a:ext>
            </a:extLst>
          </p:cNvPr>
          <p:cNvSpPr/>
          <p:nvPr/>
        </p:nvSpPr>
        <p:spPr>
          <a:xfrm>
            <a:off x="2005446" y="5060372"/>
            <a:ext cx="2504209" cy="623455"/>
          </a:xfrm>
          <a:prstGeom prst="roundRect">
            <a:avLst/>
          </a:prstGeom>
          <a:solidFill>
            <a:srgbClr val="ED1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Bruised Britain Research here</a:t>
            </a:r>
          </a:p>
        </p:txBody>
      </p:sp>
    </p:spTree>
    <p:extLst>
      <p:ext uri="{BB962C8B-B14F-4D97-AF65-F5344CB8AC3E}">
        <p14:creationId xmlns:p14="http://schemas.microsoft.com/office/powerpoint/2010/main" val="38316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73771-2E06-7C52-CEDB-E5172D712999}"/>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8BB5218F-F429-DE4B-9177-5C9316212DB9}"/>
              </a:ext>
            </a:extLst>
          </p:cNvPr>
          <p:cNvSpPr txBox="1">
            <a:spLocks/>
          </p:cNvSpPr>
          <p:nvPr/>
        </p:nvSpPr>
        <p:spPr>
          <a:xfrm>
            <a:off x="653143" y="401766"/>
            <a:ext cx="8801100" cy="80647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ea typeface="Calibri"/>
                <a:cs typeface="Calibri"/>
              </a:rPr>
              <a:t>Cover that meets consumer needs</a:t>
            </a:r>
          </a:p>
        </p:txBody>
      </p:sp>
      <p:pic>
        <p:nvPicPr>
          <p:cNvPr id="7" name="Picture 6">
            <a:extLst>
              <a:ext uri="{FF2B5EF4-FFF2-40B4-BE49-F238E27FC236}">
                <a16:creationId xmlns:a16="http://schemas.microsoft.com/office/drawing/2014/main" id="{E12D756A-7DF6-01CB-AE9B-66D31F95F804}"/>
              </a:ext>
            </a:extLst>
          </p:cNvPr>
          <p:cNvPicPr>
            <a:picLocks noChangeAspect="1"/>
          </p:cNvPicPr>
          <p:nvPr/>
        </p:nvPicPr>
        <p:blipFill>
          <a:blip r:embed="rId3"/>
          <a:stretch>
            <a:fillRect/>
          </a:stretch>
        </p:blipFill>
        <p:spPr>
          <a:xfrm>
            <a:off x="-97133" y="1256509"/>
            <a:ext cx="12517130" cy="5050772"/>
          </a:xfrm>
          <a:prstGeom prst="rect">
            <a:avLst/>
          </a:prstGeom>
        </p:spPr>
      </p:pic>
    </p:spTree>
    <p:extLst>
      <p:ext uri="{BB962C8B-B14F-4D97-AF65-F5344CB8AC3E}">
        <p14:creationId xmlns:p14="http://schemas.microsoft.com/office/powerpoint/2010/main" val="3549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1">
            <a:extLst>
              <a:ext uri="{FF2B5EF4-FFF2-40B4-BE49-F238E27FC236}">
                <a16:creationId xmlns:a16="http://schemas.microsoft.com/office/drawing/2014/main" id="{533FA4DF-E98D-0139-8491-5AA3A6FB0ED0}"/>
              </a:ext>
            </a:extLst>
          </p:cNvPr>
          <p:cNvSpPr>
            <a:spLocks noChangeArrowheads="1"/>
          </p:cNvSpPr>
          <p:nvPr/>
        </p:nvSpPr>
        <p:spPr bwMode="auto">
          <a:xfrm>
            <a:off x="0" y="5612860"/>
            <a:ext cx="12192000" cy="1245140"/>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1" name="Content Placeholder 2">
            <a:extLst>
              <a:ext uri="{FF2B5EF4-FFF2-40B4-BE49-F238E27FC236}">
                <a16:creationId xmlns:a16="http://schemas.microsoft.com/office/drawing/2014/main" id="{1713C76B-BD0C-4D3A-AB38-7E5B9BF37ECC}"/>
              </a:ext>
            </a:extLst>
          </p:cNvPr>
          <p:cNvSpPr txBox="1">
            <a:spLocks/>
          </p:cNvSpPr>
          <p:nvPr/>
        </p:nvSpPr>
        <p:spPr bwMode="auto">
          <a:xfrm>
            <a:off x="862149" y="357648"/>
            <a:ext cx="6740434" cy="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1800"/>
              </a:spcAft>
              <a:buNone/>
              <a:defRPr/>
            </a:pPr>
            <a:r>
              <a:rPr lang="en-US" altLang="en-US" sz="4400" b="1">
                <a:solidFill>
                  <a:srgbClr val="1F2B7D"/>
                </a:solidFill>
              </a:rPr>
              <a:t>About Us</a:t>
            </a:r>
          </a:p>
        </p:txBody>
      </p:sp>
      <p:sp>
        <p:nvSpPr>
          <p:cNvPr id="24" name="Content Placeholder 2">
            <a:extLst>
              <a:ext uri="{FF2B5EF4-FFF2-40B4-BE49-F238E27FC236}">
                <a16:creationId xmlns:a16="http://schemas.microsoft.com/office/drawing/2014/main" id="{AEBB4A9B-FA92-4633-AC31-690AC658B008}"/>
              </a:ext>
            </a:extLst>
          </p:cNvPr>
          <p:cNvSpPr txBox="1">
            <a:spLocks/>
          </p:cNvSpPr>
          <p:nvPr/>
        </p:nvSpPr>
        <p:spPr bwMode="auto">
          <a:xfrm>
            <a:off x="557522" y="1177889"/>
            <a:ext cx="9480824" cy="20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altLang="en-US" sz="2000">
                <a:solidFill>
                  <a:srgbClr val="1F2B7D"/>
                </a:solidFill>
              </a:rPr>
              <a:t>A friendly society that’s been around for </a:t>
            </a:r>
            <a:r>
              <a:rPr lang="en-GB" altLang="en-US" sz="2000" b="1">
                <a:solidFill>
                  <a:srgbClr val="1F2B7D"/>
                </a:solidFill>
              </a:rPr>
              <a:t>157 years </a:t>
            </a:r>
            <a:r>
              <a:rPr lang="en-GB" altLang="en-US" sz="2000">
                <a:solidFill>
                  <a:srgbClr val="1F2B7D"/>
                </a:solidFill>
              </a:rPr>
              <a:t>supporting our members through all of life’s stages.</a:t>
            </a:r>
            <a:endParaRPr lang="en-GB" altLang="en-US" sz="2000">
              <a:solidFill>
                <a:srgbClr val="1F2B7D"/>
              </a:solidFill>
              <a:ea typeface="Calibri"/>
              <a:cs typeface="Calibri"/>
            </a:endParaRPr>
          </a:p>
          <a:p>
            <a:pPr>
              <a:buFont typeface="Arial" panose="020B0604020202020204" pitchFamily="34" charset="0"/>
              <a:buChar char="•"/>
            </a:pPr>
            <a:r>
              <a:rPr lang="en-GB" altLang="en-US" sz="2000">
                <a:solidFill>
                  <a:srgbClr val="1F2B7D"/>
                </a:solidFill>
              </a:rPr>
              <a:t>We’re owned by our members, not shareholders, so we always work with members’ best interests in mind. Our profits are used to enhance the service we provide.</a:t>
            </a:r>
            <a:endParaRPr lang="en-GB" altLang="en-US" sz="2000">
              <a:solidFill>
                <a:srgbClr val="1F2B7D"/>
              </a:solidFill>
              <a:ea typeface="Calibri"/>
              <a:cs typeface="Calibri"/>
            </a:endParaRPr>
          </a:p>
          <a:p>
            <a:pPr>
              <a:buFont typeface="Arial" panose="020B0604020202020204" pitchFamily="34" charset="0"/>
              <a:buChar char="•"/>
            </a:pPr>
            <a:r>
              <a:rPr lang="en-GB" altLang="en-US" sz="2000">
                <a:solidFill>
                  <a:srgbClr val="1F2B7D"/>
                </a:solidFill>
              </a:rPr>
              <a:t>Our members rate us 4.6 out of 5-stars (Medallia, Dec 2024)</a:t>
            </a:r>
            <a:endParaRPr lang="en-GB" altLang="en-US" sz="2000">
              <a:solidFill>
                <a:srgbClr val="1F2B7D"/>
              </a:solidFill>
              <a:ea typeface="Calibri"/>
              <a:cs typeface="Calibri"/>
            </a:endParaRPr>
          </a:p>
        </p:txBody>
      </p:sp>
      <p:grpSp>
        <p:nvGrpSpPr>
          <p:cNvPr id="11" name="Group 10">
            <a:extLst>
              <a:ext uri="{FF2B5EF4-FFF2-40B4-BE49-F238E27FC236}">
                <a16:creationId xmlns:a16="http://schemas.microsoft.com/office/drawing/2014/main" id="{4054BE36-72A7-72E4-CBA6-5AD0C366EA33}"/>
              </a:ext>
            </a:extLst>
          </p:cNvPr>
          <p:cNvGrpSpPr/>
          <p:nvPr/>
        </p:nvGrpSpPr>
        <p:grpSpPr>
          <a:xfrm>
            <a:off x="733927" y="3634666"/>
            <a:ext cx="10804358" cy="2320966"/>
            <a:chOff x="1322793" y="3634666"/>
            <a:chExt cx="10215491" cy="2025016"/>
          </a:xfrm>
        </p:grpSpPr>
        <p:pic>
          <p:nvPicPr>
            <p:cNvPr id="9" name="Picture 8">
              <a:extLst>
                <a:ext uri="{FF2B5EF4-FFF2-40B4-BE49-F238E27FC236}">
                  <a16:creationId xmlns:a16="http://schemas.microsoft.com/office/drawing/2014/main" id="{0B6D31A8-6656-7BB1-DC9E-EDF89C4B20AF}"/>
                </a:ext>
              </a:extLst>
            </p:cNvPr>
            <p:cNvPicPr>
              <a:picLocks noChangeAspect="1"/>
            </p:cNvPicPr>
            <p:nvPr/>
          </p:nvPicPr>
          <p:blipFill>
            <a:blip r:embed="rId3"/>
            <a:srcRect b="50554"/>
            <a:stretch/>
          </p:blipFill>
          <p:spPr>
            <a:xfrm>
              <a:off x="1322793" y="3681488"/>
              <a:ext cx="6750397" cy="1978194"/>
            </a:xfrm>
            <a:prstGeom prst="rect">
              <a:avLst/>
            </a:prstGeom>
          </p:spPr>
        </p:pic>
        <p:pic>
          <p:nvPicPr>
            <p:cNvPr id="10" name="Picture 9">
              <a:extLst>
                <a:ext uri="{FF2B5EF4-FFF2-40B4-BE49-F238E27FC236}">
                  <a16:creationId xmlns:a16="http://schemas.microsoft.com/office/drawing/2014/main" id="{5C2C491A-4BE9-227B-0281-9ACA39D9D6BB}"/>
                </a:ext>
              </a:extLst>
            </p:cNvPr>
            <p:cNvPicPr>
              <a:picLocks noChangeAspect="1"/>
            </p:cNvPicPr>
            <p:nvPr/>
          </p:nvPicPr>
          <p:blipFill>
            <a:blip r:embed="rId3"/>
            <a:srcRect t="50554" r="50121"/>
            <a:stretch/>
          </p:blipFill>
          <p:spPr>
            <a:xfrm>
              <a:off x="8171219" y="3634666"/>
              <a:ext cx="3367065" cy="1978194"/>
            </a:xfrm>
            <a:prstGeom prst="rect">
              <a:avLst/>
            </a:prstGeom>
          </p:spPr>
        </p:pic>
      </p:grpSp>
    </p:spTree>
    <p:extLst>
      <p:ext uri="{BB962C8B-B14F-4D97-AF65-F5344CB8AC3E}">
        <p14:creationId xmlns:p14="http://schemas.microsoft.com/office/powerpoint/2010/main" val="16140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E2226-B27D-0C15-BA87-520B0E57425C}"/>
            </a:ext>
          </a:extLst>
        </p:cNvPr>
        <p:cNvGrpSpPr/>
        <p:nvPr/>
      </p:nvGrpSpPr>
      <p:grpSpPr>
        <a:xfrm>
          <a:off x="0" y="0"/>
          <a:ext cx="0" cy="0"/>
          <a:chOff x="0" y="0"/>
          <a:chExt cx="0" cy="0"/>
        </a:xfrm>
      </p:grpSpPr>
      <p:sp>
        <p:nvSpPr>
          <p:cNvPr id="33" name="Freeform 1">
            <a:extLst>
              <a:ext uri="{FF2B5EF4-FFF2-40B4-BE49-F238E27FC236}">
                <a16:creationId xmlns:a16="http://schemas.microsoft.com/office/drawing/2014/main" id="{D2476E33-21C6-5835-024A-4A50283B748A}"/>
              </a:ext>
            </a:extLst>
          </p:cNvPr>
          <p:cNvSpPr>
            <a:spLocks noChangeArrowheads="1"/>
          </p:cNvSpPr>
          <p:nvPr/>
        </p:nvSpPr>
        <p:spPr bwMode="auto">
          <a:xfrm>
            <a:off x="0" y="5612860"/>
            <a:ext cx="12192000" cy="1245140"/>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4" name="Content Placeholder 2">
            <a:extLst>
              <a:ext uri="{FF2B5EF4-FFF2-40B4-BE49-F238E27FC236}">
                <a16:creationId xmlns:a16="http://schemas.microsoft.com/office/drawing/2014/main" id="{BE0691C6-7668-82F7-E700-32B1EA638562}"/>
              </a:ext>
            </a:extLst>
          </p:cNvPr>
          <p:cNvSpPr txBox="1">
            <a:spLocks/>
          </p:cNvSpPr>
          <p:nvPr/>
        </p:nvSpPr>
        <p:spPr bwMode="auto">
          <a:xfrm>
            <a:off x="557522" y="1177888"/>
            <a:ext cx="11076956" cy="300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altLang="en-US" sz="2000">
                <a:solidFill>
                  <a:srgbClr val="1F2B7D"/>
                </a:solidFill>
              </a:rPr>
              <a:t>We’ve been shortlisted for many awards through the years:</a:t>
            </a:r>
            <a:endParaRPr lang="en-US"/>
          </a:p>
          <a:p>
            <a:pPr lvl="1">
              <a:buFont typeface="Arial" panose="020B0604020202020204" pitchFamily="34" charset="0"/>
              <a:buChar char="•"/>
            </a:pPr>
            <a:r>
              <a:rPr lang="en-GB" altLang="en-US" sz="1800">
                <a:solidFill>
                  <a:srgbClr val="1F2B7D"/>
                </a:solidFill>
              </a:rPr>
              <a:t>Underwriting and Claims, Highly Commended, Protection Review 2024 (and 2023)</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Outstanding Individual Income Protection, Finalist, Cover Excellence Awards 2024</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Outstanding Intermediary Support Team, Finalist, Cover Customer Care Awards 2024</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Outstanding Underwriting Team, Finalist, Cover Customer Care Awards 2024</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Customer Service: ‘Above and Beyond’, Finalist, Cover Customer Care Awards 2024</a:t>
            </a:r>
            <a:endParaRPr lang="en-GB" altLang="en-US" sz="1800">
              <a:solidFill>
                <a:srgbClr val="1F2B7D"/>
              </a:solidFill>
              <a:ea typeface="Calibri"/>
              <a:cs typeface="Calibri"/>
            </a:endParaRPr>
          </a:p>
          <a:p>
            <a:pPr lvl="1">
              <a:buFont typeface="Arial" panose="020B0604020202020204" pitchFamily="34" charset="0"/>
              <a:buChar char="•"/>
            </a:pPr>
            <a:r>
              <a:rPr lang="en-GB" altLang="en-US" sz="1800">
                <a:solidFill>
                  <a:srgbClr val="1F2B7D"/>
                </a:solidFill>
              </a:rPr>
              <a:t>Best New Product, Highly Commended, Protection Review 2024</a:t>
            </a:r>
            <a:endParaRPr lang="en-GB" altLang="en-US" sz="1800">
              <a:solidFill>
                <a:srgbClr val="1F2B7D"/>
              </a:solidFill>
              <a:ea typeface="Calibri"/>
              <a:cs typeface="Calibri"/>
            </a:endParaRPr>
          </a:p>
          <a:p>
            <a:pPr>
              <a:buFont typeface="Wingdings 3" panose="020B0604020202020204" pitchFamily="34" charset="0"/>
              <a:buChar char=""/>
            </a:pPr>
            <a:endParaRPr lang="en-GB" altLang="en-US" sz="1800">
              <a:solidFill>
                <a:srgbClr val="1F2B7D"/>
              </a:solidFill>
              <a:ea typeface="Calibri"/>
              <a:cs typeface="Calibri"/>
            </a:endParaRPr>
          </a:p>
        </p:txBody>
      </p:sp>
      <p:pic>
        <p:nvPicPr>
          <p:cNvPr id="3" name="Picture 2" descr="A yellow background with black text&#10;&#10;Description automatically generated">
            <a:extLst>
              <a:ext uri="{FF2B5EF4-FFF2-40B4-BE49-F238E27FC236}">
                <a16:creationId xmlns:a16="http://schemas.microsoft.com/office/drawing/2014/main" id="{39AE0C12-DB80-D4ED-36DE-16CAD2758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6451" y="5383692"/>
            <a:ext cx="1462080" cy="1084287"/>
          </a:xfrm>
          <a:prstGeom prst="rect">
            <a:avLst/>
          </a:prstGeom>
        </p:spPr>
      </p:pic>
      <p:pic>
        <p:nvPicPr>
          <p:cNvPr id="6" name="Picture 5" descr="A yellow rectangular sign with black text&#10;&#10;Description automatically generated">
            <a:extLst>
              <a:ext uri="{FF2B5EF4-FFF2-40B4-BE49-F238E27FC236}">
                <a16:creationId xmlns:a16="http://schemas.microsoft.com/office/drawing/2014/main" id="{8943C8AA-51E4-EB05-E80C-47E951AEF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734" y="5324537"/>
            <a:ext cx="1462080" cy="1084287"/>
          </a:xfrm>
          <a:prstGeom prst="rect">
            <a:avLst/>
          </a:prstGeom>
        </p:spPr>
      </p:pic>
      <p:pic>
        <p:nvPicPr>
          <p:cNvPr id="8" name="Picture 7" descr="A logo for a company&#10;&#10;Description automatically generated">
            <a:extLst>
              <a:ext uri="{FF2B5EF4-FFF2-40B4-BE49-F238E27FC236}">
                <a16:creationId xmlns:a16="http://schemas.microsoft.com/office/drawing/2014/main" id="{249F945A-1E39-C198-936C-D2879FA441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099" y="5265384"/>
            <a:ext cx="1611067" cy="1202595"/>
          </a:xfrm>
          <a:prstGeom prst="rect">
            <a:avLst/>
          </a:prstGeom>
        </p:spPr>
      </p:pic>
      <p:pic>
        <p:nvPicPr>
          <p:cNvPr id="2" name="Picture 1">
            <a:extLst>
              <a:ext uri="{FF2B5EF4-FFF2-40B4-BE49-F238E27FC236}">
                <a16:creationId xmlns:a16="http://schemas.microsoft.com/office/drawing/2014/main" id="{5096C9B5-AAC6-5BD1-77ED-D9ECDCE65BCF}"/>
              </a:ext>
            </a:extLst>
          </p:cNvPr>
          <p:cNvPicPr>
            <a:picLocks noChangeAspect="1"/>
          </p:cNvPicPr>
          <p:nvPr/>
        </p:nvPicPr>
        <p:blipFill>
          <a:blip r:embed="rId6"/>
          <a:stretch>
            <a:fillRect/>
          </a:stretch>
        </p:blipFill>
        <p:spPr>
          <a:xfrm>
            <a:off x="1783748" y="5172924"/>
            <a:ext cx="1679491" cy="1245140"/>
          </a:xfrm>
          <a:prstGeom prst="rect">
            <a:avLst/>
          </a:prstGeom>
        </p:spPr>
      </p:pic>
      <p:pic>
        <p:nvPicPr>
          <p:cNvPr id="1026" name="Picture 2">
            <a:extLst>
              <a:ext uri="{FF2B5EF4-FFF2-40B4-BE49-F238E27FC236}">
                <a16:creationId xmlns:a16="http://schemas.microsoft.com/office/drawing/2014/main" id="{B60DB62C-3C0E-3CBD-5445-B4044108B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58" y="5172924"/>
            <a:ext cx="1692437" cy="1260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60AA1E-D2C2-0175-569D-9CCF537A9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237" y="5214412"/>
            <a:ext cx="1611068" cy="1194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D2DA7C-F23E-FE26-EEE4-1632073CF3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2" y="5206967"/>
            <a:ext cx="1611069" cy="11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E7C44-EF71-7014-1165-8C74F1048BEE}"/>
            </a:ext>
          </a:extLst>
        </p:cNvPr>
        <p:cNvGrpSpPr/>
        <p:nvPr/>
      </p:nvGrpSpPr>
      <p:grpSpPr>
        <a:xfrm>
          <a:off x="0" y="0"/>
          <a:ext cx="0" cy="0"/>
          <a:chOff x="0" y="0"/>
          <a:chExt cx="0" cy="0"/>
        </a:xfrm>
      </p:grpSpPr>
      <p:sp>
        <p:nvSpPr>
          <p:cNvPr id="33" name="Freeform 1">
            <a:extLst>
              <a:ext uri="{FF2B5EF4-FFF2-40B4-BE49-F238E27FC236}">
                <a16:creationId xmlns:a16="http://schemas.microsoft.com/office/drawing/2014/main" id="{5364D5B3-6E61-311F-3BCD-4CE7E4F9D7A3}"/>
              </a:ext>
            </a:extLst>
          </p:cNvPr>
          <p:cNvSpPr>
            <a:spLocks noChangeArrowheads="1"/>
          </p:cNvSpPr>
          <p:nvPr/>
        </p:nvSpPr>
        <p:spPr bwMode="auto">
          <a:xfrm>
            <a:off x="-1849" y="4110511"/>
            <a:ext cx="12193320" cy="2745112"/>
          </a:xfrm>
          <a:custGeom>
            <a:avLst/>
            <a:gdLst>
              <a:gd name="T0" fmla="*/ 18999 w 19000"/>
              <a:gd name="T1" fmla="*/ 0 h 5810"/>
              <a:gd name="T2" fmla="*/ 18999 w 19000"/>
              <a:gd name="T3" fmla="*/ 0 h 5810"/>
              <a:gd name="T4" fmla="*/ 18656 w 19000"/>
              <a:gd name="T5" fmla="*/ 18 h 5810"/>
              <a:gd name="T6" fmla="*/ 9940 w 19000"/>
              <a:gd name="T7" fmla="*/ 2651 h 5810"/>
              <a:gd name="T8" fmla="*/ 5450 w 19000"/>
              <a:gd name="T9" fmla="*/ 2139 h 5810"/>
              <a:gd name="T10" fmla="*/ 994 w 19000"/>
              <a:gd name="T11" fmla="*/ 1270 h 5810"/>
              <a:gd name="T12" fmla="*/ 0 w 19000"/>
              <a:gd name="T13" fmla="*/ 1265 h 5810"/>
              <a:gd name="T14" fmla="*/ 0 w 19000"/>
              <a:gd name="T15" fmla="*/ 5809 h 5810"/>
              <a:gd name="T16" fmla="*/ 18999 w 19000"/>
              <a:gd name="T17" fmla="*/ 5809 h 5810"/>
              <a:gd name="T18" fmla="*/ 18999 w 19000"/>
              <a:gd name="T19" fmla="*/ 0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00" h="5810">
                <a:moveTo>
                  <a:pt x="18999" y="0"/>
                </a:moveTo>
                <a:lnTo>
                  <a:pt x="18999" y="0"/>
                </a:lnTo>
                <a:cubicBezTo>
                  <a:pt x="18883" y="4"/>
                  <a:pt x="18767" y="9"/>
                  <a:pt x="18656" y="18"/>
                </a:cubicBezTo>
                <a:cubicBezTo>
                  <a:pt x="15617" y="258"/>
                  <a:pt x="12975" y="2352"/>
                  <a:pt x="9940" y="2651"/>
                </a:cubicBezTo>
                <a:cubicBezTo>
                  <a:pt x="8435" y="2802"/>
                  <a:pt x="6920" y="2499"/>
                  <a:pt x="5450" y="2139"/>
                </a:cubicBezTo>
                <a:cubicBezTo>
                  <a:pt x="3975" y="1778"/>
                  <a:pt x="2509" y="1359"/>
                  <a:pt x="994" y="1270"/>
                </a:cubicBezTo>
                <a:cubicBezTo>
                  <a:pt x="664" y="1248"/>
                  <a:pt x="330" y="1248"/>
                  <a:pt x="0" y="1265"/>
                </a:cubicBezTo>
                <a:cubicBezTo>
                  <a:pt x="0" y="5809"/>
                  <a:pt x="0" y="5809"/>
                  <a:pt x="0" y="5809"/>
                </a:cubicBezTo>
                <a:cubicBezTo>
                  <a:pt x="18999" y="5809"/>
                  <a:pt x="18999" y="5809"/>
                  <a:pt x="18999" y="5809"/>
                </a:cubicBezTo>
                <a:lnTo>
                  <a:pt x="18999" y="0"/>
                </a:lnTo>
              </a:path>
            </a:pathLst>
          </a:custGeom>
          <a:solidFill>
            <a:srgbClr val="009BDB">
              <a:alpha val="18045"/>
            </a:srgbClr>
          </a:solidFill>
          <a:ln>
            <a:noFill/>
          </a:ln>
          <a:effectLst/>
        </p:spPr>
        <p:txBody>
          <a:bodyPr wrap="none" anchor="ctr"/>
          <a:lstStyle/>
          <a:p>
            <a:endParaRPr lang="en-US"/>
          </a:p>
        </p:txBody>
      </p:sp>
      <p:sp>
        <p:nvSpPr>
          <p:cNvPr id="21" name="Content Placeholder 2">
            <a:extLst>
              <a:ext uri="{FF2B5EF4-FFF2-40B4-BE49-F238E27FC236}">
                <a16:creationId xmlns:a16="http://schemas.microsoft.com/office/drawing/2014/main" id="{C0DBF003-916A-3BE7-0E7E-758B3708BCB1}"/>
              </a:ext>
            </a:extLst>
          </p:cNvPr>
          <p:cNvSpPr txBox="1">
            <a:spLocks/>
          </p:cNvSpPr>
          <p:nvPr/>
        </p:nvSpPr>
        <p:spPr bwMode="auto">
          <a:xfrm>
            <a:off x="862149" y="357648"/>
            <a:ext cx="6740434" cy="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defRPr/>
            </a:pPr>
            <a:r>
              <a:rPr lang="en-US" sz="4400" b="1">
                <a:solidFill>
                  <a:srgbClr val="1F2B7D"/>
                </a:solidFill>
              </a:rPr>
              <a:t>Our achievements</a:t>
            </a:r>
            <a:endParaRPr lang="en-US" sz="4400" b="1"/>
          </a:p>
          <a:p>
            <a:pPr marL="0" indent="0">
              <a:lnSpc>
                <a:spcPct val="90000"/>
              </a:lnSpc>
              <a:spcAft>
                <a:spcPts val="1800"/>
              </a:spcAft>
              <a:buNone/>
              <a:defRPr/>
            </a:pPr>
            <a:endParaRPr lang="en-US" altLang="en-US" sz="4400" b="1">
              <a:solidFill>
                <a:srgbClr val="1F2B7D"/>
              </a:solidFill>
              <a:ea typeface="Calibri"/>
              <a:cs typeface="Calibri"/>
            </a:endParaRPr>
          </a:p>
        </p:txBody>
      </p:sp>
      <p:sp>
        <p:nvSpPr>
          <p:cNvPr id="24" name="Content Placeholder 2">
            <a:extLst>
              <a:ext uri="{FF2B5EF4-FFF2-40B4-BE49-F238E27FC236}">
                <a16:creationId xmlns:a16="http://schemas.microsoft.com/office/drawing/2014/main" id="{C70787BE-CBAA-4B88-69B2-8D4EED3EA8A5}"/>
              </a:ext>
            </a:extLst>
          </p:cNvPr>
          <p:cNvSpPr txBox="1">
            <a:spLocks/>
          </p:cNvSpPr>
          <p:nvPr/>
        </p:nvSpPr>
        <p:spPr bwMode="auto">
          <a:xfrm>
            <a:off x="545799" y="990319"/>
            <a:ext cx="11102356" cy="391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400">
                <a:solidFill>
                  <a:srgbClr val="1F2B7D"/>
                </a:solidFill>
                <a:latin typeface="Calibri"/>
                <a:ea typeface="Calibri"/>
                <a:cs typeface="Calibri"/>
              </a:rPr>
              <a:t>In 2025, we were shortlisted for and won the following awards:</a:t>
            </a:r>
            <a:endParaRPr lang="en-US" sz="1400">
              <a:ea typeface="Calibri"/>
              <a:cs typeface="Calibri"/>
            </a:endParaRPr>
          </a:p>
          <a:p>
            <a:pPr>
              <a:buFont typeface="Arial" panose="020B0604020202020204" pitchFamily="34" charset="0"/>
              <a:buChar char="•"/>
            </a:pPr>
            <a:r>
              <a:rPr lang="en-GB" altLang="en-US" sz="1200" b="1" err="1">
                <a:solidFill>
                  <a:srgbClr val="1F2B7D"/>
                </a:solidFill>
                <a:ea typeface="Calibri"/>
                <a:cs typeface="Calibri"/>
              </a:rPr>
              <a:t>LifeSearch</a:t>
            </a:r>
            <a:r>
              <a:rPr lang="en-GB" altLang="en-US" sz="1200" b="1">
                <a:solidFill>
                  <a:srgbClr val="1F2B7D"/>
                </a:solidFill>
                <a:ea typeface="Calibri"/>
                <a:cs typeface="Calibri"/>
              </a:rPr>
              <a:t> Awards 2025</a:t>
            </a:r>
          </a:p>
          <a:p>
            <a:pPr lvl="1">
              <a:buFont typeface="Arial" panose="020B0604020202020204" pitchFamily="34" charset="0"/>
              <a:buChar char="•"/>
            </a:pPr>
            <a:r>
              <a:rPr lang="en-GB" sz="1200">
                <a:solidFill>
                  <a:srgbClr val="1F2B7D"/>
                </a:solidFill>
                <a:ea typeface="Calibri"/>
                <a:cs typeface="Calibri"/>
              </a:rPr>
              <a:t>Best Income Protection Provider (Shortlisted)</a:t>
            </a:r>
          </a:p>
          <a:p>
            <a:pPr lvl="1">
              <a:buFont typeface="Arial" panose="020B0604020202020204" pitchFamily="34" charset="0"/>
              <a:buChar char="•"/>
            </a:pPr>
            <a:r>
              <a:rPr lang="en-GB" sz="1200">
                <a:solidFill>
                  <a:srgbClr val="1F2B7D"/>
                </a:solidFill>
                <a:ea typeface="Calibri"/>
                <a:cs typeface="Calibri"/>
              </a:rPr>
              <a:t>Extending Accessibility and Inclusivity (Shortlisted)</a:t>
            </a:r>
          </a:p>
          <a:p>
            <a:pPr>
              <a:buFont typeface="Arial" panose="020B0604020202020204" pitchFamily="34" charset="0"/>
              <a:buChar char="•"/>
            </a:pPr>
            <a:r>
              <a:rPr lang="en-GB" sz="1200" b="1">
                <a:solidFill>
                  <a:srgbClr val="1F2B7D"/>
                </a:solidFill>
                <a:ea typeface="Calibri"/>
                <a:cs typeface="Calibri"/>
              </a:rPr>
              <a:t>Cover Magazine – Customer Care Awards 2025</a:t>
            </a:r>
          </a:p>
          <a:p>
            <a:pPr lvl="1">
              <a:buFont typeface="Arial" panose="020B0604020202020204" pitchFamily="34" charset="0"/>
              <a:buChar char="•"/>
            </a:pPr>
            <a:r>
              <a:rPr lang="en-GB" sz="1200">
                <a:solidFill>
                  <a:srgbClr val="1F2B7D"/>
                </a:solidFill>
                <a:ea typeface="Calibri"/>
                <a:cs typeface="Calibri"/>
              </a:rPr>
              <a:t>Outstanding Underwriting Team (Finalist)</a:t>
            </a:r>
          </a:p>
          <a:p>
            <a:pPr lvl="1">
              <a:buFont typeface="Arial" panose="020B0604020202020204" pitchFamily="34" charset="0"/>
              <a:buChar char="•"/>
            </a:pPr>
            <a:r>
              <a:rPr lang="en-GB" sz="1200">
                <a:solidFill>
                  <a:srgbClr val="1F2B7D"/>
                </a:solidFill>
                <a:ea typeface="Calibri"/>
                <a:cs typeface="Calibri"/>
              </a:rPr>
              <a:t>Customer Service: ‘Above and Beyond’ (Finalist)</a:t>
            </a:r>
          </a:p>
          <a:p>
            <a:pPr>
              <a:buFont typeface="Arial,Sans-Serif" panose="020B0604020202020204" pitchFamily="34" charset="0"/>
              <a:buChar char="•"/>
            </a:pPr>
            <a:r>
              <a:rPr lang="en-GB" sz="1200" b="1">
                <a:solidFill>
                  <a:srgbClr val="1F2B7D"/>
                </a:solidFill>
                <a:ea typeface="Calibri"/>
                <a:cs typeface="Calibri"/>
              </a:rPr>
              <a:t>Health &amp; Protection Awards 2025</a:t>
            </a:r>
            <a:endParaRPr lang="en-US" sz="1200">
              <a:solidFill>
                <a:srgbClr val="000000"/>
              </a:solidFill>
              <a:ea typeface="Calibri"/>
              <a:cs typeface="Calibri"/>
            </a:endParaRPr>
          </a:p>
          <a:p>
            <a:pPr lvl="1">
              <a:buFont typeface="Arial" panose="020B0604020202020204" pitchFamily="34" charset="0"/>
              <a:buChar char="•"/>
            </a:pPr>
            <a:r>
              <a:rPr lang="en-GB" sz="1200">
                <a:solidFill>
                  <a:srgbClr val="1F2B7D"/>
                </a:solidFill>
                <a:ea typeface="Calibri"/>
                <a:cs typeface="Calibri"/>
              </a:rPr>
              <a:t>Best Diversity &amp; Inclusion Strategy (Shortlisted)</a:t>
            </a:r>
          </a:p>
          <a:p>
            <a:pPr lvl="1">
              <a:buFont typeface="Arial" panose="020B0604020202020204" pitchFamily="34" charset="0"/>
              <a:buChar char="•"/>
            </a:pPr>
            <a:r>
              <a:rPr lang="en-GB" sz="1200">
                <a:solidFill>
                  <a:srgbClr val="1F2B7D"/>
                </a:solidFill>
                <a:ea typeface="Calibri"/>
                <a:cs typeface="Calibri"/>
              </a:rPr>
              <a:t>Best Wellbeing Provider (Shortlisted)</a:t>
            </a:r>
          </a:p>
          <a:p>
            <a:pPr lvl="1">
              <a:buFont typeface="Arial" panose="020B0604020202020204" pitchFamily="34" charset="0"/>
              <a:buChar char="•"/>
            </a:pPr>
            <a:r>
              <a:rPr lang="en-GB" sz="1200">
                <a:solidFill>
                  <a:srgbClr val="1F2B7D"/>
                </a:solidFill>
                <a:ea typeface="Calibri"/>
                <a:cs typeface="Calibri"/>
              </a:rPr>
              <a:t>Best Add-on or Support Service (Insurer) (Shortlisted)</a:t>
            </a:r>
            <a:endParaRPr lang="en-GB" sz="1200">
              <a:ea typeface="Calibri"/>
              <a:cs typeface="Calibri"/>
            </a:endParaRPr>
          </a:p>
          <a:p>
            <a:pPr lvl="1">
              <a:buFont typeface="Arial" panose="020B0604020202020204" pitchFamily="34" charset="0"/>
              <a:buChar char="•"/>
            </a:pPr>
            <a:r>
              <a:rPr lang="en-GB" sz="1200">
                <a:solidFill>
                  <a:srgbClr val="1F2B7D"/>
                </a:solidFill>
                <a:ea typeface="Calibri"/>
                <a:cs typeface="Calibri"/>
              </a:rPr>
              <a:t>Best Individual Protection Provider (Shortlisted)</a:t>
            </a:r>
            <a:endParaRPr lang="en-GB" sz="1200">
              <a:ea typeface="Calibri"/>
              <a:cs typeface="Calibri"/>
            </a:endParaRPr>
          </a:p>
          <a:p>
            <a:pPr lvl="1">
              <a:buFont typeface="Arial" panose="020B0604020202020204" pitchFamily="34" charset="0"/>
              <a:buChar char="•"/>
            </a:pPr>
            <a:r>
              <a:rPr lang="en-GB" sz="1200">
                <a:solidFill>
                  <a:srgbClr val="1F2B7D"/>
                </a:solidFill>
                <a:ea typeface="Calibri"/>
                <a:cs typeface="Calibri"/>
              </a:rPr>
              <a:t>Best Individual Health Insurance Provider (Shortlisted)</a:t>
            </a:r>
            <a:endParaRPr lang="en-GB" sz="1200">
              <a:ea typeface="Calibri"/>
              <a:cs typeface="Calibri"/>
            </a:endParaRPr>
          </a:p>
          <a:p>
            <a:pPr lvl="1">
              <a:buFont typeface="Arial" panose="020B0604020202020204" pitchFamily="34" charset="0"/>
              <a:buChar char="•"/>
            </a:pPr>
            <a:endParaRPr lang="en-GB" sz="1200">
              <a:solidFill>
                <a:srgbClr val="1F2B7D"/>
              </a:solidFill>
              <a:ea typeface="Calibri"/>
              <a:cs typeface="Calibri"/>
            </a:endParaRPr>
          </a:p>
          <a:p>
            <a:pPr lvl="1">
              <a:buFont typeface="Arial" panose="020B0604020202020204" pitchFamily="34" charset="0"/>
              <a:buChar char="•"/>
            </a:pPr>
            <a:endParaRPr lang="en-GB" altLang="en-US" sz="1100">
              <a:solidFill>
                <a:srgbClr val="1F2B7D"/>
              </a:solidFill>
              <a:ea typeface="Calibri"/>
              <a:cs typeface="Calibri"/>
            </a:endParaRPr>
          </a:p>
          <a:p>
            <a:pPr>
              <a:buFont typeface="Wingdings 3" panose="020B0604020202020204" pitchFamily="34" charset="0"/>
              <a:buChar char=""/>
            </a:pPr>
            <a:endParaRPr lang="en-GB" altLang="en-US" sz="1200">
              <a:solidFill>
                <a:srgbClr val="1F2B7D"/>
              </a:solidFill>
              <a:ea typeface="Calibri"/>
              <a:cs typeface="Calibri"/>
            </a:endParaRPr>
          </a:p>
        </p:txBody>
      </p:sp>
      <p:grpSp>
        <p:nvGrpSpPr>
          <p:cNvPr id="8" name="Group 7">
            <a:extLst>
              <a:ext uri="{FF2B5EF4-FFF2-40B4-BE49-F238E27FC236}">
                <a16:creationId xmlns:a16="http://schemas.microsoft.com/office/drawing/2014/main" id="{042F2817-5E11-DB5C-BF98-064AEE720693}"/>
              </a:ext>
            </a:extLst>
          </p:cNvPr>
          <p:cNvGrpSpPr/>
          <p:nvPr/>
        </p:nvGrpSpPr>
        <p:grpSpPr>
          <a:xfrm>
            <a:off x="865798" y="4907956"/>
            <a:ext cx="10781597" cy="1064357"/>
            <a:chOff x="865798" y="4907956"/>
            <a:chExt cx="6868625" cy="683358"/>
          </a:xfrm>
        </p:grpSpPr>
        <p:pic>
          <p:nvPicPr>
            <p:cNvPr id="9" name="Picture 8" descr="A close up of a logo&#10;&#10;AI-generated content may be incorrect.">
              <a:extLst>
                <a:ext uri="{FF2B5EF4-FFF2-40B4-BE49-F238E27FC236}">
                  <a16:creationId xmlns:a16="http://schemas.microsoft.com/office/drawing/2014/main" id="{E4653C6B-DB5E-F11C-30C8-A77701FA16AF}"/>
                </a:ext>
              </a:extLst>
            </p:cNvPr>
            <p:cNvPicPr>
              <a:picLocks noChangeAspect="1"/>
            </p:cNvPicPr>
            <p:nvPr/>
          </p:nvPicPr>
          <p:blipFill>
            <a:blip r:embed="rId3"/>
            <a:stretch>
              <a:fillRect/>
            </a:stretch>
          </p:blipFill>
          <p:spPr>
            <a:xfrm>
              <a:off x="2165107" y="4907956"/>
              <a:ext cx="984250" cy="680183"/>
            </a:xfrm>
            <a:prstGeom prst="rect">
              <a:avLst/>
            </a:prstGeom>
          </p:spPr>
        </p:pic>
        <p:pic>
          <p:nvPicPr>
            <p:cNvPr id="2" name="Picture 1" descr="A black background with white text and yellow text&#10;&#10;AI-generated content may be incorrect.">
              <a:extLst>
                <a:ext uri="{FF2B5EF4-FFF2-40B4-BE49-F238E27FC236}">
                  <a16:creationId xmlns:a16="http://schemas.microsoft.com/office/drawing/2014/main" id="{75704D68-D077-C227-587C-6A179534CBD6}"/>
                </a:ext>
              </a:extLst>
            </p:cNvPr>
            <p:cNvPicPr>
              <a:picLocks noChangeAspect="1"/>
            </p:cNvPicPr>
            <p:nvPr/>
          </p:nvPicPr>
          <p:blipFill>
            <a:blip r:embed="rId4"/>
            <a:stretch>
              <a:fillRect/>
            </a:stretch>
          </p:blipFill>
          <p:spPr>
            <a:xfrm>
              <a:off x="5908308" y="4907956"/>
              <a:ext cx="922460" cy="680427"/>
            </a:xfrm>
            <a:prstGeom prst="rect">
              <a:avLst/>
            </a:prstGeom>
          </p:spPr>
        </p:pic>
        <p:pic>
          <p:nvPicPr>
            <p:cNvPr id="5" name="Picture 4" descr="A blue background with white text&#10;&#10;AI-generated content may be incorrect.">
              <a:extLst>
                <a:ext uri="{FF2B5EF4-FFF2-40B4-BE49-F238E27FC236}">
                  <a16:creationId xmlns:a16="http://schemas.microsoft.com/office/drawing/2014/main" id="{D231FDFE-87CA-8950-5B8E-80CCA279CF38}"/>
                </a:ext>
              </a:extLst>
            </p:cNvPr>
            <p:cNvPicPr>
              <a:picLocks noChangeAspect="1"/>
            </p:cNvPicPr>
            <p:nvPr/>
          </p:nvPicPr>
          <p:blipFill>
            <a:blip r:embed="rId5"/>
            <a:stretch>
              <a:fillRect/>
            </a:stretch>
          </p:blipFill>
          <p:spPr>
            <a:xfrm>
              <a:off x="865798" y="4907956"/>
              <a:ext cx="1306635" cy="683358"/>
            </a:xfrm>
            <a:prstGeom prst="rect">
              <a:avLst/>
            </a:prstGeom>
          </p:spPr>
        </p:pic>
        <p:pic>
          <p:nvPicPr>
            <p:cNvPr id="3" name="Picture 2" descr="A black background with yellow text&#10;&#10;AI-generated content may be incorrect.">
              <a:extLst>
                <a:ext uri="{FF2B5EF4-FFF2-40B4-BE49-F238E27FC236}">
                  <a16:creationId xmlns:a16="http://schemas.microsoft.com/office/drawing/2014/main" id="{0FBCF6BD-B788-DEA8-829A-747D71050F56}"/>
                </a:ext>
              </a:extLst>
            </p:cNvPr>
            <p:cNvPicPr>
              <a:picLocks noChangeAspect="1"/>
            </p:cNvPicPr>
            <p:nvPr/>
          </p:nvPicPr>
          <p:blipFill>
            <a:blip r:embed="rId6"/>
            <a:stretch>
              <a:fillRect/>
            </a:stretch>
          </p:blipFill>
          <p:spPr>
            <a:xfrm>
              <a:off x="6821732" y="4907956"/>
              <a:ext cx="912691" cy="680427"/>
            </a:xfrm>
            <a:prstGeom prst="rect">
              <a:avLst/>
            </a:prstGeom>
          </p:spPr>
        </p:pic>
        <p:pic>
          <p:nvPicPr>
            <p:cNvPr id="4" name="Picture 3" descr="A yellow and white text on a black background&#10;&#10;AI-generated content may be incorrect.">
              <a:extLst>
                <a:ext uri="{FF2B5EF4-FFF2-40B4-BE49-F238E27FC236}">
                  <a16:creationId xmlns:a16="http://schemas.microsoft.com/office/drawing/2014/main" id="{06D53203-8DDD-E143-C1E3-0A31A9EF00CC}"/>
                </a:ext>
              </a:extLst>
            </p:cNvPr>
            <p:cNvPicPr>
              <a:picLocks noChangeAspect="1"/>
            </p:cNvPicPr>
            <p:nvPr/>
          </p:nvPicPr>
          <p:blipFill>
            <a:blip r:embed="rId7"/>
            <a:stretch>
              <a:fillRect/>
            </a:stretch>
          </p:blipFill>
          <p:spPr>
            <a:xfrm>
              <a:off x="4990000" y="4907956"/>
              <a:ext cx="922460" cy="680427"/>
            </a:xfrm>
            <a:prstGeom prst="rect">
              <a:avLst/>
            </a:prstGeom>
          </p:spPr>
        </p:pic>
        <p:pic>
          <p:nvPicPr>
            <p:cNvPr id="6" name="Picture 5" descr="A yellow and white text on a black background&#10;&#10;AI-generated content may be incorrect.">
              <a:extLst>
                <a:ext uri="{FF2B5EF4-FFF2-40B4-BE49-F238E27FC236}">
                  <a16:creationId xmlns:a16="http://schemas.microsoft.com/office/drawing/2014/main" id="{A8CF324B-32E9-082F-151B-21BD4AF78FEA}"/>
                </a:ext>
              </a:extLst>
            </p:cNvPr>
            <p:cNvPicPr>
              <a:picLocks noChangeAspect="1"/>
            </p:cNvPicPr>
            <p:nvPr/>
          </p:nvPicPr>
          <p:blipFill>
            <a:blip r:embed="rId8"/>
            <a:stretch>
              <a:fillRect/>
            </a:stretch>
          </p:blipFill>
          <p:spPr>
            <a:xfrm>
              <a:off x="4066808" y="4907956"/>
              <a:ext cx="912691" cy="680427"/>
            </a:xfrm>
            <a:prstGeom prst="rect">
              <a:avLst/>
            </a:prstGeom>
          </p:spPr>
        </p:pic>
        <p:pic>
          <p:nvPicPr>
            <p:cNvPr id="7" name="Picture 6" descr="A black background with white text and yellow rectangles&#10;&#10;AI-generated content may be incorrect.">
              <a:extLst>
                <a:ext uri="{FF2B5EF4-FFF2-40B4-BE49-F238E27FC236}">
                  <a16:creationId xmlns:a16="http://schemas.microsoft.com/office/drawing/2014/main" id="{16DC2414-FC3A-7C8B-14C6-7DDCCE4B6FFE}"/>
                </a:ext>
              </a:extLst>
            </p:cNvPr>
            <p:cNvPicPr>
              <a:picLocks noChangeAspect="1"/>
            </p:cNvPicPr>
            <p:nvPr/>
          </p:nvPicPr>
          <p:blipFill>
            <a:blip r:embed="rId9"/>
            <a:stretch>
              <a:fillRect/>
            </a:stretch>
          </p:blipFill>
          <p:spPr>
            <a:xfrm>
              <a:off x="3143617" y="4907956"/>
              <a:ext cx="922460" cy="680427"/>
            </a:xfrm>
            <a:prstGeom prst="rect">
              <a:avLst/>
            </a:prstGeom>
          </p:spPr>
        </p:pic>
      </p:grpSp>
    </p:spTree>
    <p:extLst>
      <p:ext uri="{BB962C8B-B14F-4D97-AF65-F5344CB8AC3E}">
        <p14:creationId xmlns:p14="http://schemas.microsoft.com/office/powerpoint/2010/main" val="236915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9C4151-5DDF-C77D-A1F7-DFCD8FC80510}"/>
              </a:ext>
            </a:extLst>
          </p:cNvPr>
          <p:cNvPicPr>
            <a:picLocks noChangeAspect="1"/>
          </p:cNvPicPr>
          <p:nvPr/>
        </p:nvPicPr>
        <p:blipFill>
          <a:blip r:embed="rId3"/>
          <a:stretch>
            <a:fillRect/>
          </a:stretch>
        </p:blipFill>
        <p:spPr>
          <a:xfrm flipH="1">
            <a:off x="5852208" y="3179175"/>
            <a:ext cx="9019003" cy="7466281"/>
          </a:xfrm>
          <a:prstGeom prst="rect">
            <a:avLst/>
          </a:prstGeom>
        </p:spPr>
      </p:pic>
      <p:sp>
        <p:nvSpPr>
          <p:cNvPr id="18" name="Subtitle 2">
            <a:extLst>
              <a:ext uri="{FF2B5EF4-FFF2-40B4-BE49-F238E27FC236}">
                <a16:creationId xmlns:a16="http://schemas.microsoft.com/office/drawing/2014/main" id="{CF0BA8C5-461E-F14C-AB89-9B19479ED4E2}"/>
              </a:ext>
            </a:extLst>
          </p:cNvPr>
          <p:cNvSpPr txBox="1">
            <a:spLocks/>
          </p:cNvSpPr>
          <p:nvPr/>
        </p:nvSpPr>
        <p:spPr>
          <a:xfrm>
            <a:off x="900000" y="1044699"/>
            <a:ext cx="4875298" cy="61900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a:solidFill>
                  <a:srgbClr val="1F2B7D"/>
                </a:solidFill>
              </a:rPr>
              <a:t>Thanks for listening.</a:t>
            </a:r>
            <a:endParaRPr lang="en-US" sz="4400" b="1">
              <a:solidFill>
                <a:srgbClr val="1F2B7D"/>
              </a:solidFill>
            </a:endParaRPr>
          </a:p>
        </p:txBody>
      </p:sp>
      <p:sp>
        <p:nvSpPr>
          <p:cNvPr id="19" name="Content Placeholder 2">
            <a:extLst>
              <a:ext uri="{FF2B5EF4-FFF2-40B4-BE49-F238E27FC236}">
                <a16:creationId xmlns:a16="http://schemas.microsoft.com/office/drawing/2014/main" id="{3207A327-0F23-6782-65BD-FC4FC196D9D8}"/>
              </a:ext>
            </a:extLst>
          </p:cNvPr>
          <p:cNvSpPr txBox="1">
            <a:spLocks/>
          </p:cNvSpPr>
          <p:nvPr/>
        </p:nvSpPr>
        <p:spPr bwMode="auto">
          <a:xfrm>
            <a:off x="900000" y="2901463"/>
            <a:ext cx="5192092" cy="291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eaLnBrk="1" fontAlgn="auto" hangingPunct="1">
              <a:spcAft>
                <a:spcPts val="600"/>
              </a:spcAft>
              <a:buNone/>
              <a:defRPr/>
            </a:pPr>
            <a:r>
              <a:rPr lang="en-GB" sz="1400" b="0" i="0" dirty="0">
                <a:solidFill>
                  <a:srgbClr val="000000"/>
                </a:solidFill>
                <a:effectLst/>
                <a:latin typeface="Asap"/>
              </a:rPr>
              <a:t>The research was conducted by Opinium Research between 1-5 November 2024 among 2,000 UK adults.</a:t>
            </a:r>
            <a:endParaRPr lang="en-US" dirty="0"/>
          </a:p>
          <a:p>
            <a:pPr marL="0" indent="0" algn="just" eaLnBrk="1" fontAlgn="auto" hangingPunct="1">
              <a:spcAft>
                <a:spcPts val="600"/>
              </a:spcAft>
              <a:buNone/>
              <a:defRPr/>
            </a:pPr>
            <a:r>
              <a:rPr lang="en-GB" altLang="en-US" sz="1400" dirty="0">
                <a:solidFill>
                  <a:srgbClr val="1F2B7D"/>
                </a:solidFill>
              </a:rPr>
              <a:t>National Friendly is a trading name of National Deposit Friendly Society Limited. Registered office: 11-12 Queen Square, Bristol BS1 4NT. Registered in England and Wales no. 369F. National Deposit Friendly Society Limited is authorised by the Prudential Regulation Authority and regulated by the Financial Conduct Authority and the Prudential Regulation Authority. Our Financial Services Register number is 110008. You can check this at: https://register.fca.org.uk. National Deposit Friendly Society Limited is covered by the Financial Services Compensation Scheme and Financial Ombudsman Service.</a:t>
            </a:r>
            <a:endParaRPr lang="en-GB" altLang="en-US" sz="1400" dirty="0">
              <a:solidFill>
                <a:srgbClr val="1F2B7D"/>
              </a:solidFill>
              <a:ea typeface="Calibri" panose="020F0502020204030204"/>
              <a:cs typeface="Calibri" panose="020F0502020204030204"/>
            </a:endParaRPr>
          </a:p>
          <a:p>
            <a:pPr marL="0" indent="0" eaLnBrk="1" fontAlgn="auto" hangingPunct="1">
              <a:spcAft>
                <a:spcPts val="600"/>
              </a:spcAft>
              <a:buNone/>
              <a:defRPr/>
            </a:pPr>
            <a:r>
              <a:rPr lang="en-US" altLang="en-US" sz="1400" dirty="0">
                <a:solidFill>
                  <a:srgbClr val="1F2B7D"/>
                </a:solidFill>
              </a:rPr>
              <a:t>BB Research 05.25</a:t>
            </a:r>
            <a:endParaRPr lang="en-GB" altLang="en-US" sz="1400" dirty="0">
              <a:solidFill>
                <a:srgbClr val="1F2B7D"/>
              </a:solidFill>
            </a:endParaRPr>
          </a:p>
        </p:txBody>
      </p:sp>
      <p:pic>
        <p:nvPicPr>
          <p:cNvPr id="2" name="Picture 1">
            <a:extLst>
              <a:ext uri="{FF2B5EF4-FFF2-40B4-BE49-F238E27FC236}">
                <a16:creationId xmlns:a16="http://schemas.microsoft.com/office/drawing/2014/main" id="{9411D95A-4233-1E6D-D716-C61EE1E89C43}"/>
              </a:ext>
            </a:extLst>
          </p:cNvPr>
          <p:cNvPicPr>
            <a:picLocks noChangeAspect="1"/>
          </p:cNvPicPr>
          <p:nvPr/>
        </p:nvPicPr>
        <p:blipFill>
          <a:blip r:embed="rId4"/>
          <a:stretch>
            <a:fillRect/>
          </a:stretch>
        </p:blipFill>
        <p:spPr>
          <a:xfrm>
            <a:off x="8394390" y="2023607"/>
            <a:ext cx="3138096" cy="4384105"/>
          </a:xfrm>
          <a:prstGeom prst="rect">
            <a:avLst/>
          </a:prstGeom>
        </p:spPr>
      </p:pic>
      <p:pic>
        <p:nvPicPr>
          <p:cNvPr id="3" name="Picture 2">
            <a:extLst>
              <a:ext uri="{FF2B5EF4-FFF2-40B4-BE49-F238E27FC236}">
                <a16:creationId xmlns:a16="http://schemas.microsoft.com/office/drawing/2014/main" id="{C2A3BEB0-0B47-64FC-42D1-7B9CECF8082F}"/>
              </a:ext>
            </a:extLst>
          </p:cNvPr>
          <p:cNvPicPr>
            <a:picLocks noChangeAspect="1"/>
          </p:cNvPicPr>
          <p:nvPr/>
        </p:nvPicPr>
        <p:blipFill>
          <a:blip r:embed="rId5"/>
          <a:stretch>
            <a:fillRect/>
          </a:stretch>
        </p:blipFill>
        <p:spPr>
          <a:xfrm>
            <a:off x="4884506" y="-1248876"/>
            <a:ext cx="967702" cy="1019313"/>
          </a:xfrm>
          <a:prstGeom prst="rect">
            <a:avLst/>
          </a:prstGeom>
        </p:spPr>
      </p:pic>
      <p:sp>
        <p:nvSpPr>
          <p:cNvPr id="5" name="Subtitle 2">
            <a:extLst>
              <a:ext uri="{FF2B5EF4-FFF2-40B4-BE49-F238E27FC236}">
                <a16:creationId xmlns:a16="http://schemas.microsoft.com/office/drawing/2014/main" id="{CDFCE667-CE1C-4A02-72B6-93A513FF6478}"/>
              </a:ext>
            </a:extLst>
          </p:cNvPr>
          <p:cNvSpPr txBox="1">
            <a:spLocks/>
          </p:cNvSpPr>
          <p:nvPr/>
        </p:nvSpPr>
        <p:spPr>
          <a:xfrm>
            <a:off x="900000" y="1608721"/>
            <a:ext cx="3629271" cy="61900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ED1651"/>
                </a:solidFill>
              </a:rPr>
              <a:t>Any questions?</a:t>
            </a:r>
          </a:p>
        </p:txBody>
      </p:sp>
    </p:spTree>
    <p:extLst>
      <p:ext uri="{BB962C8B-B14F-4D97-AF65-F5344CB8AC3E}">
        <p14:creationId xmlns:p14="http://schemas.microsoft.com/office/powerpoint/2010/main" val="11800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4.375E-6 3.7037E-7 C 0.00404 -0.01111 0.01797 -0.02245 0.02305 -0.02245 C 0.05404 -0.02245 0.08607 0.14907 0.08607 0.32083 C 0.08607 0.23426 0.10209 0.14907 0.11706 0.14907 C 0.13308 0.14907 0.14805 0.23542 0.14805 0.32083 C 0.14805 0.27801 0.15599 0.23426 0.16407 0.23426 C 0.17201 0.23426 0.18008 0.27685 0.18008 0.32083 C 0.18008 0.29884 0.18412 0.27801 0.18803 0.27801 C 0.19206 0.27801 0.19597 0.29977 0.19597 0.32083 C 0.19597 0.30949 0.19792 0.29884 0.2 0.29884 C 0.20105 0.29884 0.20404 0.30972 0.20404 0.32083 C 0.20404 0.31505 0.20508 0.30949 0.20599 0.30949 C 0.20599 0.31088 0.20795 0.31481 0.20795 0.32083 C 0.20795 0.31759 0.20795 0.31505 0.20899 0.31505 C 0.20899 0.31643 0.21003 0.31806 0.21003 0.32083 C 0.21003 0.31944 0.21003 0.31759 0.21003 0.31643 C 0.21107 0.31643 0.21107 0.31759 0.21107 0.31944 C 0.21211 0.31944 0.21211 0.31806 0.21211 0.31643 C 0.21316 0.31643 0.21316 0.31759 0.21316 0.31944 " pathEditMode="relative" rAng="0" ptsTypes="AAAAAAAAAAAAAAAAAAA">
                                      <p:cBhvr>
                                        <p:cTn id="6" dur="2000" fill="hold"/>
                                        <p:tgtEl>
                                          <p:spTgt spid="3"/>
                                        </p:tgtEl>
                                        <p:attrNameLst>
                                          <p:attrName>ppt_x</p:attrName>
                                          <p:attrName>ppt_y</p:attrName>
                                        </p:attrNameLst>
                                      </p:cBhvr>
                                      <p:rCtr x="10651" y="1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C577-57DB-5E77-21E7-CE35AFB6E548}"/>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FE28BF17-E457-5B31-B407-83E21F06E679}"/>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everyday accidents matter</a:t>
            </a:r>
          </a:p>
        </p:txBody>
      </p:sp>
      <p:sp>
        <p:nvSpPr>
          <p:cNvPr id="16" name="Content Placeholder 2">
            <a:extLst>
              <a:ext uri="{FF2B5EF4-FFF2-40B4-BE49-F238E27FC236}">
                <a16:creationId xmlns:a16="http://schemas.microsoft.com/office/drawing/2014/main" id="{284FB2D4-BCAF-572A-7E55-D995EA6BC5D6}"/>
              </a:ext>
            </a:extLst>
          </p:cNvPr>
          <p:cNvSpPr txBox="1">
            <a:spLocks/>
          </p:cNvSpPr>
          <p:nvPr/>
        </p:nvSpPr>
        <p:spPr bwMode="auto">
          <a:xfrm>
            <a:off x="900001" y="1282844"/>
            <a:ext cx="9023875" cy="248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a:solidFill>
                  <a:srgbClr val="1F2B7D"/>
                </a:solidFill>
              </a:rPr>
              <a:t>Everyday accidents are more common than many people realise, with significant consequences for health, finances, and daily life.</a:t>
            </a:r>
          </a:p>
          <a:p>
            <a:pPr marL="0" indent="0">
              <a:lnSpc>
                <a:spcPct val="90000"/>
              </a:lnSpc>
              <a:spcAft>
                <a:spcPts val="0"/>
              </a:spcAft>
              <a:buNone/>
              <a:defRPr/>
            </a:pPr>
            <a:r>
              <a:rPr lang="en-GB">
                <a:solidFill>
                  <a:srgbClr val="1F2B7D"/>
                </a:solidFill>
              </a:rPr>
              <a:t>We commissioned independent research to enhance our protection cover, t</a:t>
            </a:r>
            <a:r>
              <a:rPr lang="en-GB" altLang="en-US">
                <a:solidFill>
                  <a:srgbClr val="1F2B7D"/>
                </a:solidFill>
              </a:rPr>
              <a:t>o ensure our income protection plans suit consumer needs and provide real value for everyday people.</a:t>
            </a:r>
            <a:endParaRPr lang="en-GB" altLang="en-US">
              <a:solidFill>
                <a:srgbClr val="1F2B7D"/>
              </a:solidFill>
              <a:ea typeface="Calibri"/>
              <a:cs typeface="Calibri"/>
            </a:endParaRPr>
          </a:p>
          <a:p>
            <a:pPr marL="0" indent="0" eaLnBrk="1" fontAlgn="auto" hangingPunct="1">
              <a:lnSpc>
                <a:spcPct val="90000"/>
              </a:lnSpc>
              <a:spcAft>
                <a:spcPts val="0"/>
              </a:spcAft>
              <a:buNone/>
              <a:defRPr/>
            </a:pPr>
            <a:r>
              <a:rPr lang="en-GB" altLang="en-US">
                <a:solidFill>
                  <a:srgbClr val="1F2B7D"/>
                </a:solidFill>
              </a:rPr>
              <a:t>The research was conducted by Opinium Research between 1-5 November 2024 among 2,000 UK adults.</a:t>
            </a:r>
            <a:endParaRPr lang="en-GB" altLang="en-US">
              <a:solidFill>
                <a:srgbClr val="1F2B7D"/>
              </a:solidFill>
              <a:ea typeface="Calibri" panose="020F0502020204030204"/>
              <a:cs typeface="Calibri" panose="020F0502020204030204"/>
            </a:endParaRPr>
          </a:p>
          <a:p>
            <a:pPr marL="0" indent="0" eaLnBrk="1" fontAlgn="auto" hangingPunct="1">
              <a:lnSpc>
                <a:spcPct val="90000"/>
              </a:lnSpc>
              <a:spcAft>
                <a:spcPts val="0"/>
              </a:spcAft>
              <a:buNone/>
              <a:defRPr/>
            </a:pPr>
            <a:r>
              <a:rPr lang="en-GB" altLang="en-US">
                <a:solidFill>
                  <a:srgbClr val="1F2B7D"/>
                </a:solidFill>
              </a:rPr>
              <a:t>Our research sheds light on the impacts of accidents and emphasises the importance of financial protection. It can help to overcome objections your client may have.</a:t>
            </a:r>
            <a:endParaRPr lang="en-GB" altLang="en-US">
              <a:solidFill>
                <a:srgbClr val="1F2B7D"/>
              </a:solidFill>
              <a:ea typeface="Calibri" panose="020F0502020204030204"/>
              <a:cs typeface="Calibri" panose="020F0502020204030204"/>
            </a:endParaRPr>
          </a:p>
        </p:txBody>
      </p:sp>
      <p:pic>
        <p:nvPicPr>
          <p:cNvPr id="3" name="Picture 2" descr="A group of people with their arms up&#10;&#10;Description automatically generated">
            <a:extLst>
              <a:ext uri="{FF2B5EF4-FFF2-40B4-BE49-F238E27FC236}">
                <a16:creationId xmlns:a16="http://schemas.microsoft.com/office/drawing/2014/main" id="{ADCB860F-7FF0-2E50-1485-61A623E20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26" y="3767829"/>
            <a:ext cx="7495309" cy="3090171"/>
          </a:xfrm>
          <a:prstGeom prst="rect">
            <a:avLst/>
          </a:prstGeom>
        </p:spPr>
      </p:pic>
    </p:spTree>
    <p:extLst>
      <p:ext uri="{BB962C8B-B14F-4D97-AF65-F5344CB8AC3E}">
        <p14:creationId xmlns:p14="http://schemas.microsoft.com/office/powerpoint/2010/main" val="39891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1D09-7B04-1EBB-2E9B-3518CD5A78C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5FFDB50-989B-9E54-99D1-954C54D1F38B}"/>
              </a:ext>
            </a:extLst>
          </p:cNvPr>
          <p:cNvSpPr/>
          <p:nvPr/>
        </p:nvSpPr>
        <p:spPr>
          <a:xfrm>
            <a:off x="979714" y="2098221"/>
            <a:ext cx="4637315" cy="2547257"/>
          </a:xfrm>
          <a:prstGeom prst="roundRect">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4B292BDA-B78D-158C-F158-698E3BD49C8E}"/>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everyday accidents matter</a:t>
            </a:r>
          </a:p>
        </p:txBody>
      </p:sp>
      <p:pic>
        <p:nvPicPr>
          <p:cNvPr id="8" name="Picture 7">
            <a:extLst>
              <a:ext uri="{FF2B5EF4-FFF2-40B4-BE49-F238E27FC236}">
                <a16:creationId xmlns:a16="http://schemas.microsoft.com/office/drawing/2014/main" id="{FB462690-1DB5-F8F3-7917-7C76278992FF}"/>
              </a:ext>
            </a:extLst>
          </p:cNvPr>
          <p:cNvPicPr>
            <a:picLocks noChangeAspect="1"/>
          </p:cNvPicPr>
          <p:nvPr/>
        </p:nvPicPr>
        <p:blipFill>
          <a:blip r:embed="rId3"/>
          <a:stretch>
            <a:fillRect/>
          </a:stretch>
        </p:blipFill>
        <p:spPr>
          <a:xfrm>
            <a:off x="5976257" y="1534845"/>
            <a:ext cx="5607503" cy="4921389"/>
          </a:xfrm>
          <a:prstGeom prst="rect">
            <a:avLst/>
          </a:prstGeom>
        </p:spPr>
      </p:pic>
      <p:sp>
        <p:nvSpPr>
          <p:cNvPr id="11" name="Content Placeholder 2">
            <a:extLst>
              <a:ext uri="{FF2B5EF4-FFF2-40B4-BE49-F238E27FC236}">
                <a16:creationId xmlns:a16="http://schemas.microsoft.com/office/drawing/2014/main" id="{4294EC39-1CF2-87FA-264E-070EF48F7FEB}"/>
              </a:ext>
            </a:extLst>
          </p:cNvPr>
          <p:cNvSpPr txBox="1">
            <a:spLocks/>
          </p:cNvSpPr>
          <p:nvPr/>
        </p:nvSpPr>
        <p:spPr bwMode="auto">
          <a:xfrm>
            <a:off x="1242901" y="2212521"/>
            <a:ext cx="4374128" cy="243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chemeClr val="bg1"/>
                </a:solidFill>
              </a:rPr>
              <a:t>Key findings: The Reality of everyday accidents</a:t>
            </a:r>
          </a:p>
          <a:p>
            <a:pPr eaLnBrk="1" fontAlgn="auto" hangingPunct="1">
              <a:lnSpc>
                <a:spcPct val="90000"/>
              </a:lnSpc>
              <a:spcAft>
                <a:spcPts val="0"/>
              </a:spcAft>
              <a:defRPr/>
            </a:pPr>
            <a:r>
              <a:rPr lang="en-GB" altLang="en-US">
                <a:solidFill>
                  <a:schemeClr val="bg1"/>
                </a:solidFill>
              </a:rPr>
              <a:t>29% of adults have experienced at least one accident in the last three years.</a:t>
            </a:r>
          </a:p>
          <a:p>
            <a:pPr eaLnBrk="1" fontAlgn="auto" hangingPunct="1">
              <a:lnSpc>
                <a:spcPct val="90000"/>
              </a:lnSpc>
              <a:spcAft>
                <a:spcPts val="0"/>
              </a:spcAft>
              <a:defRPr/>
            </a:pPr>
            <a:r>
              <a:rPr lang="en-GB" altLang="en-US">
                <a:solidFill>
                  <a:schemeClr val="bg1"/>
                </a:solidFill>
              </a:rPr>
              <a:t>Younger adults (under 35) are particularly affected, with 37% experiencing accidents.</a:t>
            </a:r>
          </a:p>
        </p:txBody>
      </p:sp>
    </p:spTree>
    <p:extLst>
      <p:ext uri="{BB962C8B-B14F-4D97-AF65-F5344CB8AC3E}">
        <p14:creationId xmlns:p14="http://schemas.microsoft.com/office/powerpoint/2010/main" val="33454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9083-07A3-A1CE-6320-BD6EDC4AA95D}"/>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320E5114-DD6D-EB92-B107-51A5611E8400}"/>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Everyday accidents in the UK</a:t>
            </a:r>
          </a:p>
        </p:txBody>
      </p:sp>
      <p:sp>
        <p:nvSpPr>
          <p:cNvPr id="16" name="Content Placeholder 2">
            <a:extLst>
              <a:ext uri="{FF2B5EF4-FFF2-40B4-BE49-F238E27FC236}">
                <a16:creationId xmlns:a16="http://schemas.microsoft.com/office/drawing/2014/main" id="{C6583E17-30B7-92EC-7E9E-111687D6D08C}"/>
              </a:ext>
            </a:extLst>
          </p:cNvPr>
          <p:cNvSpPr txBox="1">
            <a:spLocks/>
          </p:cNvSpPr>
          <p:nvPr/>
        </p:nvSpPr>
        <p:spPr bwMode="auto">
          <a:xfrm>
            <a:off x="900001" y="1453171"/>
            <a:ext cx="5990656" cy="80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Common outcomes of accidents: The physical impact</a:t>
            </a:r>
          </a:p>
        </p:txBody>
      </p:sp>
      <p:pic>
        <p:nvPicPr>
          <p:cNvPr id="5" name="Picture 4">
            <a:extLst>
              <a:ext uri="{FF2B5EF4-FFF2-40B4-BE49-F238E27FC236}">
                <a16:creationId xmlns:a16="http://schemas.microsoft.com/office/drawing/2014/main" id="{B039B812-EEED-F2CA-884F-B228117CC643}"/>
              </a:ext>
            </a:extLst>
          </p:cNvPr>
          <p:cNvPicPr>
            <a:picLocks noChangeAspect="1"/>
          </p:cNvPicPr>
          <p:nvPr/>
        </p:nvPicPr>
        <p:blipFill>
          <a:blip r:embed="rId3"/>
          <a:stretch>
            <a:fillRect/>
          </a:stretch>
        </p:blipFill>
        <p:spPr>
          <a:xfrm>
            <a:off x="0" y="1890583"/>
            <a:ext cx="12259839" cy="5140411"/>
          </a:xfrm>
          <a:prstGeom prst="rect">
            <a:avLst/>
          </a:prstGeom>
        </p:spPr>
      </p:pic>
    </p:spTree>
    <p:extLst>
      <p:ext uri="{BB962C8B-B14F-4D97-AF65-F5344CB8AC3E}">
        <p14:creationId xmlns:p14="http://schemas.microsoft.com/office/powerpoint/2010/main" val="1887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77DA-1460-FAB2-239C-47545D3C9564}"/>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91403A54-F07D-7493-90A8-D7BEE57276E7}"/>
              </a:ext>
            </a:extLst>
          </p:cNvPr>
          <p:cNvSpPr/>
          <p:nvPr/>
        </p:nvSpPr>
        <p:spPr>
          <a:xfrm>
            <a:off x="4843849" y="6116596"/>
            <a:ext cx="8180172" cy="1042891"/>
          </a:xfrm>
          <a:prstGeom prst="ellipse">
            <a:avLst/>
          </a:prstGeom>
          <a:solidFill>
            <a:srgbClr val="1F2B7D"/>
          </a:solidFill>
          <a:ln>
            <a:solidFill>
              <a:srgbClr val="1F2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FF1B8898-0BA6-2E4A-ACBB-4073C7E2C2B1}"/>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Accidents have lasting effects</a:t>
            </a:r>
          </a:p>
        </p:txBody>
      </p:sp>
      <p:sp>
        <p:nvSpPr>
          <p:cNvPr id="16" name="Content Placeholder 2">
            <a:extLst>
              <a:ext uri="{FF2B5EF4-FFF2-40B4-BE49-F238E27FC236}">
                <a16:creationId xmlns:a16="http://schemas.microsoft.com/office/drawing/2014/main" id="{3E670BBA-526B-1B8C-DB9B-73354E641077}"/>
              </a:ext>
            </a:extLst>
          </p:cNvPr>
          <p:cNvSpPr txBox="1">
            <a:spLocks/>
          </p:cNvSpPr>
          <p:nvPr/>
        </p:nvSpPr>
        <p:spPr bwMode="auto">
          <a:xfrm>
            <a:off x="900001" y="1453171"/>
            <a:ext cx="5162550" cy="15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Long term consequences</a:t>
            </a:r>
          </a:p>
          <a:p>
            <a:pPr eaLnBrk="1" fontAlgn="auto" hangingPunct="1">
              <a:lnSpc>
                <a:spcPct val="90000"/>
              </a:lnSpc>
              <a:spcAft>
                <a:spcPts val="0"/>
              </a:spcAft>
              <a:defRPr/>
            </a:pPr>
            <a:r>
              <a:rPr lang="en-GB" altLang="en-US">
                <a:solidFill>
                  <a:srgbClr val="1F2B7D"/>
                </a:solidFill>
              </a:rPr>
              <a:t>20% had to change their daily routines.</a:t>
            </a:r>
          </a:p>
          <a:p>
            <a:pPr eaLnBrk="1" fontAlgn="auto" hangingPunct="1">
              <a:lnSpc>
                <a:spcPct val="90000"/>
              </a:lnSpc>
              <a:spcAft>
                <a:spcPts val="0"/>
              </a:spcAft>
              <a:defRPr/>
            </a:pPr>
            <a:r>
              <a:rPr lang="en-GB" altLang="en-US">
                <a:solidFill>
                  <a:srgbClr val="1F2B7D"/>
                </a:solidFill>
              </a:rPr>
              <a:t>15% now live with long-term disabilities or conditions (rising to 23% among under-35s).</a:t>
            </a:r>
          </a:p>
        </p:txBody>
      </p:sp>
      <p:pic>
        <p:nvPicPr>
          <p:cNvPr id="2051" name="Picture 3">
            <a:extLst>
              <a:ext uri="{FF2B5EF4-FFF2-40B4-BE49-F238E27FC236}">
                <a16:creationId xmlns:a16="http://schemas.microsoft.com/office/drawing/2014/main" id="{260F5DD7-EC2F-6DBC-55BB-0C3971827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562" y="2010804"/>
            <a:ext cx="51625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8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DD21-1477-1C1B-0C98-97E2C66BFD32}"/>
            </a:ext>
          </a:extLst>
        </p:cNvPr>
        <p:cNvGrpSpPr/>
        <p:nvPr/>
      </p:nvGrpSpPr>
      <p:grpSpPr>
        <a:xfrm>
          <a:off x="0" y="0"/>
          <a:ext cx="0" cy="0"/>
          <a:chOff x="0" y="0"/>
          <a:chExt cx="0" cy="0"/>
        </a:xfrm>
      </p:grpSpPr>
      <p:sp>
        <p:nvSpPr>
          <p:cNvPr id="7" name="Teardrop 6">
            <a:extLst>
              <a:ext uri="{FF2B5EF4-FFF2-40B4-BE49-F238E27FC236}">
                <a16:creationId xmlns:a16="http://schemas.microsoft.com/office/drawing/2014/main" id="{3894E67D-F709-1188-12B7-49206F812EFB}"/>
              </a:ext>
            </a:extLst>
          </p:cNvPr>
          <p:cNvSpPr/>
          <p:nvPr/>
        </p:nvSpPr>
        <p:spPr>
          <a:xfrm rot="10800000" flipH="1">
            <a:off x="2792626" y="1146454"/>
            <a:ext cx="11121081" cy="7157284"/>
          </a:xfrm>
          <a:prstGeom prst="teardrop">
            <a:avLst/>
          </a:prstGeom>
          <a:solidFill>
            <a:srgbClr val="F4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FF45A719-B9C6-665F-4C6F-80BD82324764}"/>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The hidden costs of accidents</a:t>
            </a:r>
          </a:p>
        </p:txBody>
      </p:sp>
      <p:sp>
        <p:nvSpPr>
          <p:cNvPr id="16" name="Content Placeholder 2">
            <a:extLst>
              <a:ext uri="{FF2B5EF4-FFF2-40B4-BE49-F238E27FC236}">
                <a16:creationId xmlns:a16="http://schemas.microsoft.com/office/drawing/2014/main" id="{32C341AB-F101-301A-0DDB-421B876FF1B9}"/>
              </a:ext>
            </a:extLst>
          </p:cNvPr>
          <p:cNvSpPr txBox="1">
            <a:spLocks/>
          </p:cNvSpPr>
          <p:nvPr/>
        </p:nvSpPr>
        <p:spPr bwMode="auto">
          <a:xfrm>
            <a:off x="900001" y="1453171"/>
            <a:ext cx="5162550" cy="5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Financial strain in the aftermath</a:t>
            </a:r>
          </a:p>
          <a:p>
            <a:pPr marL="0" indent="0" eaLnBrk="1" fontAlgn="auto" hangingPunct="1">
              <a:lnSpc>
                <a:spcPct val="90000"/>
              </a:lnSpc>
              <a:spcAft>
                <a:spcPts val="0"/>
              </a:spcAft>
              <a:buNone/>
              <a:defRPr/>
            </a:pPr>
            <a:endParaRPr lang="en-GB" altLang="en-US">
              <a:solidFill>
                <a:srgbClr val="1F2B7D"/>
              </a:solidFill>
            </a:endParaRPr>
          </a:p>
        </p:txBody>
      </p:sp>
      <p:pic>
        <p:nvPicPr>
          <p:cNvPr id="5" name="Picture 4">
            <a:extLst>
              <a:ext uri="{FF2B5EF4-FFF2-40B4-BE49-F238E27FC236}">
                <a16:creationId xmlns:a16="http://schemas.microsoft.com/office/drawing/2014/main" id="{381BB05A-0BB6-DCEA-9065-96012B80FD5E}"/>
              </a:ext>
            </a:extLst>
          </p:cNvPr>
          <p:cNvPicPr>
            <a:picLocks noChangeAspect="1"/>
          </p:cNvPicPr>
          <p:nvPr/>
        </p:nvPicPr>
        <p:blipFill>
          <a:blip r:embed="rId3"/>
          <a:stretch>
            <a:fillRect/>
          </a:stretch>
        </p:blipFill>
        <p:spPr>
          <a:xfrm>
            <a:off x="4328523" y="2255733"/>
            <a:ext cx="7863477" cy="4602267"/>
          </a:xfrm>
          <a:prstGeom prst="rect">
            <a:avLst/>
          </a:prstGeom>
        </p:spPr>
      </p:pic>
    </p:spTree>
    <p:extLst>
      <p:ext uri="{BB962C8B-B14F-4D97-AF65-F5344CB8AC3E}">
        <p14:creationId xmlns:p14="http://schemas.microsoft.com/office/powerpoint/2010/main" val="233472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5AB6-09BC-149F-40E9-1C8390D4605F}"/>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BD64D922-AF87-5C65-D971-298259AEDED8}"/>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Why Protection matters</a:t>
            </a:r>
          </a:p>
        </p:txBody>
      </p:sp>
      <p:sp>
        <p:nvSpPr>
          <p:cNvPr id="16" name="Content Placeholder 2">
            <a:extLst>
              <a:ext uri="{FF2B5EF4-FFF2-40B4-BE49-F238E27FC236}">
                <a16:creationId xmlns:a16="http://schemas.microsoft.com/office/drawing/2014/main" id="{BFE2A931-73C7-9346-ED8A-73D4A5AF1C02}"/>
              </a:ext>
            </a:extLst>
          </p:cNvPr>
          <p:cNvSpPr txBox="1">
            <a:spLocks/>
          </p:cNvSpPr>
          <p:nvPr/>
        </p:nvSpPr>
        <p:spPr bwMode="auto">
          <a:xfrm>
            <a:off x="900001" y="1453171"/>
            <a:ext cx="5162550"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lnSpc>
                <a:spcPct val="90000"/>
              </a:lnSpc>
              <a:spcAft>
                <a:spcPts val="0"/>
              </a:spcAft>
              <a:buNone/>
              <a:defRPr/>
            </a:pPr>
            <a:r>
              <a:rPr lang="en-GB" altLang="en-US" sz="2000" b="1">
                <a:solidFill>
                  <a:srgbClr val="1F2B7D"/>
                </a:solidFill>
              </a:rPr>
              <a:t>Bridging the gap with Protection</a:t>
            </a:r>
          </a:p>
          <a:p>
            <a:pPr marL="0" indent="0" eaLnBrk="1" fontAlgn="auto" hangingPunct="1">
              <a:lnSpc>
                <a:spcPct val="90000"/>
              </a:lnSpc>
              <a:spcAft>
                <a:spcPts val="0"/>
              </a:spcAft>
              <a:buNone/>
              <a:defRPr/>
            </a:pPr>
            <a:endParaRPr lang="en-GB" altLang="en-US" sz="2000" b="1">
              <a:solidFill>
                <a:srgbClr val="1F2B7D"/>
              </a:solidFill>
            </a:endParaRPr>
          </a:p>
          <a:p>
            <a:pPr eaLnBrk="1" fontAlgn="auto" hangingPunct="1">
              <a:lnSpc>
                <a:spcPct val="90000"/>
              </a:lnSpc>
              <a:spcAft>
                <a:spcPts val="0"/>
              </a:spcAft>
              <a:defRPr/>
            </a:pPr>
            <a:r>
              <a:rPr lang="en-GB" altLang="en-US">
                <a:solidFill>
                  <a:srgbClr val="1F2B7D"/>
                </a:solidFill>
              </a:rPr>
              <a:t>Only 17% of people claimed on insurance products like Income Protection.</a:t>
            </a:r>
          </a:p>
          <a:p>
            <a:pPr eaLnBrk="1" fontAlgn="auto" hangingPunct="1">
              <a:lnSpc>
                <a:spcPct val="90000"/>
              </a:lnSpc>
              <a:spcAft>
                <a:spcPts val="0"/>
              </a:spcAft>
              <a:defRPr/>
            </a:pPr>
            <a:r>
              <a:rPr lang="en-GB" altLang="en-US">
                <a:solidFill>
                  <a:srgbClr val="1F2B7D"/>
                </a:solidFill>
              </a:rPr>
              <a:t>Highlights the critical role of financial support in recovery.</a:t>
            </a:r>
          </a:p>
        </p:txBody>
      </p:sp>
      <p:pic>
        <p:nvPicPr>
          <p:cNvPr id="3" name="Picture 2">
            <a:extLst>
              <a:ext uri="{FF2B5EF4-FFF2-40B4-BE49-F238E27FC236}">
                <a16:creationId xmlns:a16="http://schemas.microsoft.com/office/drawing/2014/main" id="{9DFCC768-1F35-2DFC-81C9-E55760A05F42}"/>
              </a:ext>
            </a:extLst>
          </p:cNvPr>
          <p:cNvPicPr>
            <a:picLocks noChangeAspect="1"/>
          </p:cNvPicPr>
          <p:nvPr/>
        </p:nvPicPr>
        <p:blipFill>
          <a:blip r:embed="rId3"/>
          <a:stretch>
            <a:fillRect/>
          </a:stretch>
        </p:blipFill>
        <p:spPr>
          <a:xfrm>
            <a:off x="5703433" y="2367572"/>
            <a:ext cx="6094734" cy="4408714"/>
          </a:xfrm>
          <a:prstGeom prst="rect">
            <a:avLst/>
          </a:prstGeom>
        </p:spPr>
      </p:pic>
    </p:spTree>
    <p:extLst>
      <p:ext uri="{BB962C8B-B14F-4D97-AF65-F5344CB8AC3E}">
        <p14:creationId xmlns:p14="http://schemas.microsoft.com/office/powerpoint/2010/main" val="33471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F30C0-E9D6-866B-B8FB-48C5D581BFB4}"/>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F1399C79-CDC5-2424-E46D-67FD335B9356}"/>
              </a:ext>
            </a:extLst>
          </p:cNvPr>
          <p:cNvSpPr txBox="1">
            <a:spLocks/>
          </p:cNvSpPr>
          <p:nvPr/>
        </p:nvSpPr>
        <p:spPr>
          <a:xfrm>
            <a:off x="900001" y="401766"/>
            <a:ext cx="8139836" cy="80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a:solidFill>
                  <a:srgbClr val="1F2B7D"/>
                </a:solidFill>
              </a:rPr>
              <a:t>Accident risk among under-35s</a:t>
            </a:r>
          </a:p>
        </p:txBody>
      </p:sp>
      <p:sp>
        <p:nvSpPr>
          <p:cNvPr id="16" name="Content Placeholder 2">
            <a:extLst>
              <a:ext uri="{FF2B5EF4-FFF2-40B4-BE49-F238E27FC236}">
                <a16:creationId xmlns:a16="http://schemas.microsoft.com/office/drawing/2014/main" id="{B0BBC0EB-0108-DC9E-D67E-CFDF0D9C0230}"/>
              </a:ext>
            </a:extLst>
          </p:cNvPr>
          <p:cNvSpPr txBox="1">
            <a:spLocks/>
          </p:cNvSpPr>
          <p:nvPr/>
        </p:nvSpPr>
        <p:spPr bwMode="auto">
          <a:xfrm>
            <a:off x="900001" y="1453171"/>
            <a:ext cx="7079228" cy="22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lnSpc>
                <a:spcPct val="90000"/>
              </a:lnSpc>
              <a:spcAft>
                <a:spcPts val="0"/>
              </a:spcAft>
              <a:defRPr/>
            </a:pPr>
            <a:r>
              <a:rPr lang="en-GB" altLang="en-US">
                <a:solidFill>
                  <a:srgbClr val="1F2B7D"/>
                </a:solidFill>
              </a:rPr>
              <a:t>Over a third (37%) of under-35s experienced an accident in the past three years—higher than the national average.</a:t>
            </a:r>
          </a:p>
          <a:p>
            <a:pPr eaLnBrk="1" fontAlgn="auto" hangingPunct="1">
              <a:lnSpc>
                <a:spcPct val="90000"/>
              </a:lnSpc>
              <a:spcAft>
                <a:spcPts val="0"/>
              </a:spcAft>
              <a:defRPr/>
            </a:pPr>
            <a:r>
              <a:rPr lang="en-GB" altLang="en-US">
                <a:solidFill>
                  <a:srgbClr val="1F2B7D"/>
                </a:solidFill>
              </a:rPr>
              <a:t>Common accident causes:</a:t>
            </a:r>
          </a:p>
        </p:txBody>
      </p:sp>
      <p:pic>
        <p:nvPicPr>
          <p:cNvPr id="5" name="Picture 4">
            <a:extLst>
              <a:ext uri="{FF2B5EF4-FFF2-40B4-BE49-F238E27FC236}">
                <a16:creationId xmlns:a16="http://schemas.microsoft.com/office/drawing/2014/main" id="{D0E77310-4BFE-0294-47E4-50808E7BD5A4}"/>
              </a:ext>
            </a:extLst>
          </p:cNvPr>
          <p:cNvPicPr>
            <a:picLocks noChangeAspect="1"/>
          </p:cNvPicPr>
          <p:nvPr/>
        </p:nvPicPr>
        <p:blipFill>
          <a:blip r:embed="rId3"/>
          <a:stretch>
            <a:fillRect/>
          </a:stretch>
        </p:blipFill>
        <p:spPr>
          <a:xfrm>
            <a:off x="3382015" y="2482982"/>
            <a:ext cx="8139836" cy="4375018"/>
          </a:xfrm>
          <a:prstGeom prst="rect">
            <a:avLst/>
          </a:prstGeom>
        </p:spPr>
      </p:pic>
    </p:spTree>
    <p:extLst>
      <p:ext uri="{BB962C8B-B14F-4D97-AF65-F5344CB8AC3E}">
        <p14:creationId xmlns:p14="http://schemas.microsoft.com/office/powerpoint/2010/main" val="322662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be100e-377c-4722-b8f5-26dda2eb8d96">
      <Terms xmlns="http://schemas.microsoft.com/office/infopath/2007/PartnerControls"/>
    </lcf76f155ced4ddcb4097134ff3c332f>
    <TaxCatchAll xmlns="bebef3bd-abd2-4438-8cdc-f4ee907b8811" xsi:nil="true"/>
    <LSTag2 xmlns="bebef3bd-abd2-4438-8cdc-f4ee907b8811" xsi:nil="true"/>
    <LSTag3 xmlns="bebef3bd-abd2-4438-8cdc-f4ee907b8811" xsi:nil="true"/>
    <LSTag4 xmlns="bebef3bd-abd2-4438-8cdc-f4ee907b8811" xsi:nil="true"/>
    <LSTag1 xmlns="bebef3bd-abd2-4438-8cdc-f4ee907b8811" xsi:nil="true"/>
    <_Flow_SignoffStatus xmlns="36be100e-377c-4722-b8f5-26dda2eb8d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26906101B46447910094F59207CC19" ma:contentTypeVersion="20" ma:contentTypeDescription="Create a new document." ma:contentTypeScope="" ma:versionID="f1545606676047e469853d84be34fdb3">
  <xsd:schema xmlns:xsd="http://www.w3.org/2001/XMLSchema" xmlns:xs="http://www.w3.org/2001/XMLSchema" xmlns:p="http://schemas.microsoft.com/office/2006/metadata/properties" xmlns:ns2="36be100e-377c-4722-b8f5-26dda2eb8d96" xmlns:ns3="bebef3bd-abd2-4438-8cdc-f4ee907b8811" targetNamespace="http://schemas.microsoft.com/office/2006/metadata/properties" ma:root="true" ma:fieldsID="2c8509c8328dbf309a55253c906bc8e8" ns2:_="" ns3:_="">
    <xsd:import namespace="36be100e-377c-4722-b8f5-26dda2eb8d96"/>
    <xsd:import namespace="bebef3bd-abd2-4438-8cdc-f4ee907b88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3:LSTag1" minOccurs="0"/>
                <xsd:element ref="ns3:LSTag2" minOccurs="0"/>
                <xsd:element ref="ns3:LSTag3" minOccurs="0"/>
                <xsd:element ref="ns3:LSTag4"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e100e-377c-4722-b8f5-26dda2eb8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8508d8e-e9a0-4eef-9776-02b937fc0c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7"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ef3bd-abd2-4438-8cdc-f4ee907b88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ea5b887-e96d-44fa-b040-ea4e2e04ab73}" ma:internalName="TaxCatchAll" ma:showField="CatchAllData" ma:web="bebef3bd-abd2-4438-8cdc-f4ee907b881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LSTag1" ma:index="23" nillable="true" ma:displayName="LSTag1" ma:hidden="true" ma:internalName="LSTag1">
      <xsd:simpleType>
        <xsd:restriction base="dms:Note"/>
      </xsd:simpleType>
    </xsd:element>
    <xsd:element name="LSTag2" ma:index="24" nillable="true" ma:displayName="LSTag2" ma:hidden="true" ma:internalName="LSTag2">
      <xsd:simpleType>
        <xsd:restriction base="dms:Note"/>
      </xsd:simpleType>
    </xsd:element>
    <xsd:element name="LSTag3" ma:index="25" nillable="true" ma:displayName="LSTag3" ma:hidden="true" ma:internalName="LSTag3">
      <xsd:simpleType>
        <xsd:restriction base="dms:Note"/>
      </xsd:simpleType>
    </xsd:element>
    <xsd:element name="LSTag4" ma:index="26" nillable="true" ma:displayName="LSTag4" ma:hidden="true" ma:internalName="LSTag4">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69AC37-EC00-4F8D-912C-FCE5B6910501}">
  <ds:schemaRefs>
    <ds:schemaRef ds:uri="36be100e-377c-4722-b8f5-26dda2eb8d96"/>
    <ds:schemaRef ds:uri="b1e95461-6e24-4347-ab7d-eef5ab1e11fc"/>
    <ds:schemaRef ds:uri="bebef3bd-abd2-4438-8cdc-f4ee907b8811"/>
    <ds:schemaRef ds:uri="dbaea506-b5cb-4dae-a284-3576ba5d96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BA1113-6CB0-4AC1-915C-DD570E46A08B}">
  <ds:schemaRefs>
    <ds:schemaRef ds:uri="36be100e-377c-4722-b8f5-26dda2eb8d96"/>
    <ds:schemaRef ds:uri="bebef3bd-abd2-4438-8cdc-f4ee907b88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BF9EF8-B9A8-4881-AF18-82B1AF9BD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1368</Words>
  <Application>Microsoft Macintosh PowerPoint</Application>
  <PresentationFormat>Widescreen</PresentationFormat>
  <Paragraphs>159</Paragraphs>
  <Slides>25</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Arial,Sans-Serif</vt:lpstr>
      <vt:lpstr>Asap</vt:lpstr>
      <vt:lpstr>Calibri</vt:lpstr>
      <vt:lpstr>Calibri Light</vt:lpstr>
      <vt:lpstr>Trebuchet MS</vt:lpstr>
      <vt:lpstr>Wingdings 3</vt:lpstr>
      <vt:lpstr>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beyond financial support: Free access to Friendly GP+ (16+)</vt:lpstr>
      <vt:lpstr>Value beyond financial support: What our members say about Friendly GP+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Friendly</dc:title>
  <dc:creator>Neil Thompson</dc:creator>
  <cp:lastModifiedBy>William Bacon</cp:lastModifiedBy>
  <cp:revision>3</cp:revision>
  <dcterms:created xsi:type="dcterms:W3CDTF">2021-05-14T09:34:08Z</dcterms:created>
  <dcterms:modified xsi:type="dcterms:W3CDTF">2025-06-27T07:51:34Z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0x0101003E26906101B46447910094F59207CC19</vt:lpwstr>
  </property>
  <property fmtid="{D5CDD505-2E9C-101B-9397-08002B2CF9AE}" pid="3" name="Order">
    <vt:r8>1886800</vt:r8>
  </property>
  <property fmtid="{D5CDD505-2E9C-101B-9397-08002B2CF9AE}" pid="4" name="MediaServiceImageTags">
    <vt:lpwstr/>
  </property>
</Properties>
</file>